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aleway"/>
      <p:regular r:id="rId13"/>
      <p:bold r:id="rId14"/>
      <p:italic r:id="rId15"/>
      <p:boldItalic r:id="rId16"/>
    </p:embeddedFont>
    <p:embeddedFont>
      <p:font typeface="Roboto Thin"/>
      <p:regular r:id="rId17"/>
      <p:bold r:id="rId18"/>
      <p:italic r:id="rId19"/>
      <p:boldItalic r:id="rId20"/>
    </p:embeddedFont>
    <p:embeddedFont>
      <p:font typeface="Roboto Medium"/>
      <p:regular r:id="rId21"/>
      <p:bold r:id="rId22"/>
      <p:italic r:id="rId23"/>
      <p:boldItalic r:id="rId24"/>
    </p:embeddedFont>
    <p:embeddedFont>
      <p:font typeface="Roboto"/>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Thin-boldItalic.fntdata"/><Relationship Id="rId22" Type="http://schemas.openxmlformats.org/officeDocument/2006/relationships/font" Target="fonts/RobotoMedium-bold.fntdata"/><Relationship Id="rId21" Type="http://schemas.openxmlformats.org/officeDocument/2006/relationships/font" Target="fonts/RobotoMedium-regular.fntdata"/><Relationship Id="rId24" Type="http://schemas.openxmlformats.org/officeDocument/2006/relationships/font" Target="fonts/RobotoMedium-boldItalic.fntdata"/><Relationship Id="rId23" Type="http://schemas.openxmlformats.org/officeDocument/2006/relationships/font" Target="fonts/RobotoMedium-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font" Target="fonts/Raleway-regular.fntdata"/><Relationship Id="rId12" Type="http://schemas.openxmlformats.org/officeDocument/2006/relationships/slide" Target="slides/slide7.xml"/><Relationship Id="rId15" Type="http://schemas.openxmlformats.org/officeDocument/2006/relationships/font" Target="fonts/Raleway-italic.fntdata"/><Relationship Id="rId14" Type="http://schemas.openxmlformats.org/officeDocument/2006/relationships/font" Target="fonts/Raleway-bold.fntdata"/><Relationship Id="rId17" Type="http://schemas.openxmlformats.org/officeDocument/2006/relationships/font" Target="fonts/RobotoThin-regular.fntdata"/><Relationship Id="rId16" Type="http://schemas.openxmlformats.org/officeDocument/2006/relationships/font" Target="fonts/Raleway-boldItalic.fntdata"/><Relationship Id="rId19" Type="http://schemas.openxmlformats.org/officeDocument/2006/relationships/font" Target="fonts/RobotoThin-italic.fntdata"/><Relationship Id="rId18" Type="http://schemas.openxmlformats.org/officeDocument/2006/relationships/font" Target="fonts/RobotoThin-bold.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5bd000fb55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5bd000fb55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5bd000fb55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5bd000fb55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5bd000fb55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bd000fb55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5bd000fb55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5bd000fb55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5bd000fb55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5bd000fb55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5bd000fb55_0_2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5bd000fb55_0_2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Combating Negative Population Growth in Illinois - </a:t>
            </a:r>
            <a:endParaRPr sz="3000"/>
          </a:p>
          <a:p>
            <a:pPr indent="0" lvl="0" marL="0" rtl="0" algn="l">
              <a:spcBef>
                <a:spcPts val="0"/>
              </a:spcBef>
              <a:spcAft>
                <a:spcPts val="0"/>
              </a:spcAft>
              <a:buNone/>
            </a:pPr>
            <a:r>
              <a:rPr lang="en" sz="2400"/>
              <a:t>Text Analysis on News Articles</a:t>
            </a:r>
            <a:endParaRPr sz="2400"/>
          </a:p>
          <a:p>
            <a:pPr indent="0" lvl="0" marL="0" rtl="0" algn="l">
              <a:spcBef>
                <a:spcPts val="0"/>
              </a:spcBef>
              <a:spcAft>
                <a:spcPts val="0"/>
              </a:spcAft>
              <a:buNone/>
            </a:pPr>
            <a:r>
              <a:t/>
            </a:r>
            <a:endParaRPr sz="3000"/>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Natural Language Processing &amp; Cognitive Computing</a:t>
            </a:r>
            <a:endParaRPr b="1"/>
          </a:p>
          <a:p>
            <a:pPr indent="0" lvl="0" marL="0" rtl="0" algn="l">
              <a:spcBef>
                <a:spcPts val="0"/>
              </a:spcBef>
              <a:spcAft>
                <a:spcPts val="0"/>
              </a:spcAft>
              <a:buNone/>
            </a:pPr>
            <a:r>
              <a:rPr lang="en"/>
              <a:t>Targoon Siripanichpong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4"/>
          <p:cNvSpPr txBox="1"/>
          <p:nvPr>
            <p:ph type="title"/>
          </p:nvPr>
        </p:nvSpPr>
        <p:spPr>
          <a:xfrm>
            <a:off x="578325" y="575950"/>
            <a:ext cx="81435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Executive Summary &amp; Methodology</a:t>
            </a:r>
            <a:endParaRPr/>
          </a:p>
        </p:txBody>
      </p:sp>
      <p:sp>
        <p:nvSpPr>
          <p:cNvPr id="79" name="Google Shape;79;p14"/>
          <p:cNvSpPr txBox="1"/>
          <p:nvPr>
            <p:ph idx="1" type="body"/>
          </p:nvPr>
        </p:nvSpPr>
        <p:spPr>
          <a:xfrm>
            <a:off x="222500" y="1079925"/>
            <a:ext cx="4337400" cy="3774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400"/>
              <a:t>Executive Summary</a:t>
            </a:r>
            <a:endParaRPr b="1" sz="1400"/>
          </a:p>
          <a:p>
            <a:pPr indent="-234950" lvl="0" marL="171450" rtl="0" algn="l">
              <a:lnSpc>
                <a:spcPct val="100000"/>
              </a:lnSpc>
              <a:spcBef>
                <a:spcPts val="0"/>
              </a:spcBef>
              <a:spcAft>
                <a:spcPts val="0"/>
              </a:spcAft>
              <a:buSzPts val="1000"/>
              <a:buChar char="●"/>
            </a:pPr>
            <a:r>
              <a:rPr b="1" lang="en" sz="1000"/>
              <a:t>Objectives </a:t>
            </a:r>
            <a:r>
              <a:rPr lang="en" sz="1000"/>
              <a:t>- </a:t>
            </a:r>
            <a:r>
              <a:rPr lang="en" sz="1000"/>
              <a:t>Identify reasons for IL population decline &amp; suggest potential actions to the state of Illinois to reduce decline</a:t>
            </a:r>
            <a:endParaRPr sz="1000"/>
          </a:p>
          <a:p>
            <a:pPr indent="-234950" lvl="0" marL="171450" rtl="0" algn="l">
              <a:lnSpc>
                <a:spcPct val="100000"/>
              </a:lnSpc>
              <a:spcBef>
                <a:spcPts val="0"/>
              </a:spcBef>
              <a:spcAft>
                <a:spcPts val="0"/>
              </a:spcAft>
              <a:buSzPts val="1000"/>
              <a:buChar char="●"/>
            </a:pPr>
            <a:r>
              <a:rPr b="1" lang="en" sz="1000"/>
              <a:t>Dataset </a:t>
            </a:r>
            <a:r>
              <a:rPr lang="en" sz="1000"/>
              <a:t>-  30 days of news articles related to Illinois  were collected and filtered using multiple methods to eliminate irrelevant articles</a:t>
            </a:r>
            <a:endParaRPr sz="1000"/>
          </a:p>
          <a:p>
            <a:pPr indent="-234950" lvl="0" marL="171450" rtl="0" algn="l">
              <a:lnSpc>
                <a:spcPct val="100000"/>
              </a:lnSpc>
              <a:spcBef>
                <a:spcPts val="0"/>
              </a:spcBef>
              <a:spcAft>
                <a:spcPts val="0"/>
              </a:spcAft>
              <a:buSzPts val="1000"/>
              <a:buChar char="●"/>
            </a:pPr>
            <a:r>
              <a:rPr b="1" lang="en" sz="1000"/>
              <a:t>Analysis &amp; Techniques</a:t>
            </a:r>
            <a:endParaRPr b="1" sz="1000"/>
          </a:p>
          <a:p>
            <a:pPr indent="-234950" lvl="1" marL="342900" rtl="0" algn="l">
              <a:lnSpc>
                <a:spcPct val="100000"/>
              </a:lnSpc>
              <a:spcBef>
                <a:spcPts val="0"/>
              </a:spcBef>
              <a:spcAft>
                <a:spcPts val="0"/>
              </a:spcAft>
              <a:buSzPts val="1000"/>
              <a:buChar char="○"/>
            </a:pPr>
            <a:r>
              <a:rPr b="1" lang="en" sz="1000"/>
              <a:t>Topic Modeling  </a:t>
            </a:r>
            <a:r>
              <a:rPr lang="en" sz="1000"/>
              <a:t>- Provides a  high-level overview of different topics of the news articles</a:t>
            </a:r>
            <a:endParaRPr sz="1000"/>
          </a:p>
          <a:p>
            <a:pPr indent="-234950" lvl="1" marL="342900" rtl="0" algn="l">
              <a:lnSpc>
                <a:spcPct val="100000"/>
              </a:lnSpc>
              <a:spcBef>
                <a:spcPts val="0"/>
              </a:spcBef>
              <a:spcAft>
                <a:spcPts val="0"/>
              </a:spcAft>
              <a:buSzPts val="1000"/>
              <a:buChar char="○"/>
            </a:pPr>
            <a:r>
              <a:rPr b="1" lang="en" sz="1000"/>
              <a:t>Sentiment Analysis </a:t>
            </a:r>
            <a:r>
              <a:rPr lang="en" sz="1000"/>
              <a:t>- Implement</a:t>
            </a:r>
            <a:r>
              <a:rPr lang="en" sz="1000"/>
              <a:t>ed</a:t>
            </a:r>
            <a:r>
              <a:rPr lang="en" sz="1000"/>
              <a:t> with a custom lexicon. Analyzes sentiments for the relevant news articles to provide insights</a:t>
            </a:r>
            <a:endParaRPr sz="1000"/>
          </a:p>
          <a:p>
            <a:pPr indent="-234950" lvl="1" marL="342900" rtl="0" algn="l">
              <a:lnSpc>
                <a:spcPct val="100000"/>
              </a:lnSpc>
              <a:spcBef>
                <a:spcPts val="0"/>
              </a:spcBef>
              <a:spcAft>
                <a:spcPts val="0"/>
              </a:spcAft>
              <a:buSzPts val="1000"/>
              <a:buChar char="○"/>
            </a:pPr>
            <a:r>
              <a:rPr b="1" lang="en" sz="1000"/>
              <a:t>Named Entity Recognition - </a:t>
            </a:r>
            <a:r>
              <a:rPr lang="en" sz="1000"/>
              <a:t>T</a:t>
            </a:r>
            <a:r>
              <a:rPr lang="en" sz="1000"/>
              <a:t>argets people and organizations for more specific sentiment analysis</a:t>
            </a:r>
            <a:endParaRPr sz="1000"/>
          </a:p>
          <a:p>
            <a:pPr indent="-234950" lvl="0" marL="171450" rtl="0" algn="l">
              <a:lnSpc>
                <a:spcPct val="100000"/>
              </a:lnSpc>
              <a:spcBef>
                <a:spcPts val="0"/>
              </a:spcBef>
              <a:spcAft>
                <a:spcPts val="0"/>
              </a:spcAft>
              <a:buSzPts val="1000"/>
              <a:buChar char="●"/>
            </a:pPr>
            <a:r>
              <a:rPr b="1" lang="en" sz="1000"/>
              <a:t>Observations </a:t>
            </a:r>
            <a:endParaRPr b="1" sz="1000"/>
          </a:p>
          <a:p>
            <a:pPr indent="-234950" lvl="1" marL="342900" rtl="0" algn="l">
              <a:lnSpc>
                <a:spcPct val="100000"/>
              </a:lnSpc>
              <a:spcBef>
                <a:spcPts val="0"/>
              </a:spcBef>
              <a:spcAft>
                <a:spcPts val="0"/>
              </a:spcAft>
              <a:buSzPts val="1000"/>
              <a:buChar char="○"/>
            </a:pPr>
            <a:r>
              <a:rPr b="1" lang="en" sz="1000"/>
              <a:t>Negative Sentiments </a:t>
            </a:r>
            <a:r>
              <a:rPr lang="en" sz="1000"/>
              <a:t>- taxation, law enforcement, crime/violence</a:t>
            </a:r>
            <a:endParaRPr sz="1000"/>
          </a:p>
          <a:p>
            <a:pPr indent="-234950" lvl="1" marL="342900" rtl="0" algn="l">
              <a:lnSpc>
                <a:spcPct val="100000"/>
              </a:lnSpc>
              <a:spcBef>
                <a:spcPts val="0"/>
              </a:spcBef>
              <a:spcAft>
                <a:spcPts val="0"/>
              </a:spcAft>
              <a:buSzPts val="1000"/>
              <a:buChar char="○"/>
            </a:pPr>
            <a:r>
              <a:rPr b="1" lang="en" sz="1000"/>
              <a:t>Positive Sentiments - </a:t>
            </a:r>
            <a:r>
              <a:rPr lang="en" sz="1000"/>
              <a:t>clean energy, healthcare, recreational policies</a:t>
            </a:r>
            <a:endParaRPr sz="1000"/>
          </a:p>
          <a:p>
            <a:pPr indent="-234950" lvl="0" marL="171450" rtl="0" algn="l">
              <a:lnSpc>
                <a:spcPct val="100000"/>
              </a:lnSpc>
              <a:spcBef>
                <a:spcPts val="0"/>
              </a:spcBef>
              <a:spcAft>
                <a:spcPts val="0"/>
              </a:spcAft>
              <a:buSzPts val="1000"/>
              <a:buChar char="●"/>
            </a:pPr>
            <a:r>
              <a:rPr b="1" lang="en" sz="1000"/>
              <a:t>Recommendations</a:t>
            </a:r>
            <a:endParaRPr b="1" sz="1000"/>
          </a:p>
          <a:p>
            <a:pPr indent="-234950" lvl="1" marL="342900" rtl="0" algn="l">
              <a:lnSpc>
                <a:spcPct val="100000"/>
              </a:lnSpc>
              <a:spcBef>
                <a:spcPts val="0"/>
              </a:spcBef>
              <a:spcAft>
                <a:spcPts val="0"/>
              </a:spcAft>
              <a:buSzPts val="1000"/>
              <a:buChar char="○"/>
            </a:pPr>
            <a:r>
              <a:rPr lang="en" sz="1000"/>
              <a:t>Consider </a:t>
            </a:r>
            <a:r>
              <a:rPr lang="en" sz="1000"/>
              <a:t>population growth when making decisions on law &amp; regulation changes, especially around taxation, recreational policies, and healthcare.</a:t>
            </a:r>
            <a:endParaRPr sz="1000"/>
          </a:p>
          <a:p>
            <a:pPr indent="-234950" lvl="1" marL="342900" rtl="0" algn="l">
              <a:lnSpc>
                <a:spcPct val="100000"/>
              </a:lnSpc>
              <a:spcBef>
                <a:spcPts val="0"/>
              </a:spcBef>
              <a:spcAft>
                <a:spcPts val="0"/>
              </a:spcAft>
              <a:buSzPts val="1000"/>
              <a:buChar char="○"/>
            </a:pPr>
            <a:r>
              <a:rPr lang="en" sz="1000"/>
              <a:t>Promote clean energy consumption and production (e.g., tax credit/deduction for business/residents, subsidies for businesses in the clean energy sector).</a:t>
            </a:r>
            <a:endParaRPr b="1" sz="1000"/>
          </a:p>
        </p:txBody>
      </p:sp>
      <p:grpSp>
        <p:nvGrpSpPr>
          <p:cNvPr id="80" name="Google Shape;80;p14"/>
          <p:cNvGrpSpPr/>
          <p:nvPr/>
        </p:nvGrpSpPr>
        <p:grpSpPr>
          <a:xfrm>
            <a:off x="4572019" y="3154923"/>
            <a:ext cx="4571554" cy="775160"/>
            <a:chOff x="1593000" y="2322568"/>
            <a:chExt cx="5957975" cy="643500"/>
          </a:xfrm>
        </p:grpSpPr>
        <p:sp>
          <p:nvSpPr>
            <p:cNvPr id="81" name="Google Shape;81;p14"/>
            <p:cNvSpPr/>
            <p:nvPr/>
          </p:nvSpPr>
          <p:spPr>
            <a:xfrm>
              <a:off x="3728375" y="2322568"/>
              <a:ext cx="3822600" cy="6435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82" name="Google Shape;82;p14"/>
            <p:cNvSpPr/>
            <p:nvPr/>
          </p:nvSpPr>
          <p:spPr>
            <a:xfrm flipH="1">
              <a:off x="2283025" y="2322575"/>
              <a:ext cx="1844400" cy="6426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83" name="Google Shape;83;p14"/>
            <p:cNvSpPr/>
            <p:nvPr/>
          </p:nvSpPr>
          <p:spPr>
            <a:xfrm rot="-5400000">
              <a:off x="3501574" y="1934671"/>
              <a:ext cx="643356" cy="1419149"/>
            </a:xfrm>
            <a:prstGeom prst="flowChartOffpageConnector">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84" name="Google Shape;84;p14"/>
            <p:cNvSpPr/>
            <p:nvPr/>
          </p:nvSpPr>
          <p:spPr>
            <a:xfrm>
              <a:off x="2342625" y="2399951"/>
              <a:ext cx="1940700" cy="495900"/>
            </a:xfrm>
            <a:prstGeom prst="rect">
              <a:avLst/>
            </a:prstGeom>
            <a:solidFill>
              <a:srgbClr val="F6B26B"/>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FFFFFF"/>
                  </a:solidFill>
                  <a:latin typeface="Roboto Medium"/>
                  <a:ea typeface="Roboto Medium"/>
                  <a:cs typeface="Roboto Medium"/>
                  <a:sym typeface="Roboto Medium"/>
                </a:rPr>
                <a:t>Sentiment Analysis</a:t>
              </a:r>
              <a:endParaRPr sz="1100">
                <a:solidFill>
                  <a:srgbClr val="FFFFFF"/>
                </a:solidFill>
                <a:latin typeface="Roboto"/>
                <a:ea typeface="Roboto"/>
                <a:cs typeface="Roboto"/>
                <a:sym typeface="Roboto"/>
              </a:endParaRPr>
            </a:p>
          </p:txBody>
        </p:sp>
        <p:sp>
          <p:nvSpPr>
            <p:cNvPr id="85" name="Google Shape;85;p14"/>
            <p:cNvSpPr/>
            <p:nvPr/>
          </p:nvSpPr>
          <p:spPr>
            <a:xfrm>
              <a:off x="1593000" y="2322568"/>
              <a:ext cx="690000" cy="642300"/>
            </a:xfrm>
            <a:prstGeom prst="rect">
              <a:avLst/>
            </a:prstGeom>
            <a:solidFill>
              <a:srgbClr val="F6B26B"/>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86" name="Google Shape;86;p14"/>
            <p:cNvSpPr/>
            <p:nvPr/>
          </p:nvSpPr>
          <p:spPr>
            <a:xfrm>
              <a:off x="1593000" y="2322575"/>
              <a:ext cx="690000" cy="642600"/>
            </a:xfrm>
            <a:prstGeom prst="rect">
              <a:avLst/>
            </a:pr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oboto Thin"/>
                  <a:ea typeface="Roboto Thin"/>
                  <a:cs typeface="Roboto Thin"/>
                  <a:sym typeface="Roboto Thin"/>
                </a:rPr>
                <a:t>03</a:t>
              </a:r>
              <a:endParaRPr sz="700">
                <a:solidFill>
                  <a:srgbClr val="FFFFFF"/>
                </a:solidFill>
                <a:latin typeface="Roboto Thin"/>
                <a:ea typeface="Roboto Thin"/>
                <a:cs typeface="Roboto Thin"/>
                <a:sym typeface="Roboto Thin"/>
              </a:endParaRPr>
            </a:p>
          </p:txBody>
        </p:sp>
        <p:sp>
          <p:nvSpPr>
            <p:cNvPr id="87" name="Google Shape;87;p14"/>
            <p:cNvSpPr/>
            <p:nvPr/>
          </p:nvSpPr>
          <p:spPr>
            <a:xfrm>
              <a:off x="4387850" y="2323750"/>
              <a:ext cx="2971200" cy="642300"/>
            </a:xfrm>
            <a:prstGeom prst="rect">
              <a:avLst/>
            </a:prstGeom>
            <a:solidFill>
              <a:srgbClr val="F6B26B"/>
            </a:solidFill>
            <a:ln>
              <a:noFill/>
            </a:ln>
          </p:spPr>
          <p:txBody>
            <a:bodyPr anchorCtr="0" anchor="ctr" bIns="91425" lIns="91425" spcFirstLastPara="1" rIns="91425" wrap="square" tIns="91425">
              <a:noAutofit/>
            </a:bodyPr>
            <a:lstStyle/>
            <a:p>
              <a:pPr indent="-273050" lvl="0" marL="457200" rtl="0" algn="l">
                <a:lnSpc>
                  <a:spcPct val="115000"/>
                </a:lnSpc>
                <a:spcBef>
                  <a:spcPts val="0"/>
                </a:spcBef>
                <a:spcAft>
                  <a:spcPts val="0"/>
                </a:spcAft>
                <a:buClr>
                  <a:schemeClr val="lt1"/>
                </a:buClr>
                <a:buSzPts val="700"/>
                <a:buFont typeface="Roboto"/>
                <a:buChar char="●"/>
              </a:pPr>
              <a:r>
                <a:rPr lang="en" sz="700">
                  <a:solidFill>
                    <a:schemeClr val="lt1"/>
                  </a:solidFill>
                  <a:latin typeface="Roboto"/>
                  <a:ea typeface="Roboto"/>
                  <a:cs typeface="Roboto"/>
                  <a:sym typeface="Roboto"/>
                </a:rPr>
                <a:t>Leveraging Vader Sentiment Analysis library to initiate original sentiment score articles related to Illinois residents &amp; businesses</a:t>
              </a:r>
              <a:endParaRPr sz="700">
                <a:solidFill>
                  <a:schemeClr val="lt1"/>
                </a:solidFill>
                <a:latin typeface="Roboto"/>
                <a:ea typeface="Roboto"/>
                <a:cs typeface="Roboto"/>
                <a:sym typeface="Roboto"/>
              </a:endParaRPr>
            </a:p>
            <a:p>
              <a:pPr indent="-273050" lvl="0" marL="457200" rtl="0" algn="l">
                <a:lnSpc>
                  <a:spcPct val="115000"/>
                </a:lnSpc>
                <a:spcBef>
                  <a:spcPts val="0"/>
                </a:spcBef>
                <a:spcAft>
                  <a:spcPts val="0"/>
                </a:spcAft>
                <a:buClr>
                  <a:schemeClr val="lt1"/>
                </a:buClr>
                <a:buSzPts val="700"/>
                <a:buFont typeface="Roboto"/>
                <a:buChar char="●"/>
              </a:pPr>
              <a:r>
                <a:rPr lang="en" sz="700">
                  <a:solidFill>
                    <a:schemeClr val="lt1"/>
                  </a:solidFill>
                  <a:latin typeface="Roboto"/>
                  <a:ea typeface="Roboto"/>
                  <a:cs typeface="Roboto"/>
                  <a:sym typeface="Roboto"/>
                </a:rPr>
                <a:t>Customizing the Vader lexicon based on manual label inspections</a:t>
              </a:r>
              <a:endParaRPr sz="700">
                <a:solidFill>
                  <a:schemeClr val="lt1"/>
                </a:solidFill>
                <a:latin typeface="Roboto"/>
                <a:ea typeface="Roboto"/>
                <a:cs typeface="Roboto"/>
                <a:sym typeface="Roboto"/>
              </a:endParaRPr>
            </a:p>
          </p:txBody>
        </p:sp>
      </p:grpSp>
      <p:grpSp>
        <p:nvGrpSpPr>
          <p:cNvPr id="88" name="Google Shape;88;p14"/>
          <p:cNvGrpSpPr/>
          <p:nvPr/>
        </p:nvGrpSpPr>
        <p:grpSpPr>
          <a:xfrm>
            <a:off x="4572019" y="2366040"/>
            <a:ext cx="4571554" cy="775160"/>
            <a:chOff x="1593000" y="2322568"/>
            <a:chExt cx="5957975" cy="643500"/>
          </a:xfrm>
        </p:grpSpPr>
        <p:sp>
          <p:nvSpPr>
            <p:cNvPr id="89" name="Google Shape;89;p14"/>
            <p:cNvSpPr/>
            <p:nvPr/>
          </p:nvSpPr>
          <p:spPr>
            <a:xfrm>
              <a:off x="3728375" y="2322568"/>
              <a:ext cx="3822600" cy="643500"/>
            </a:xfrm>
            <a:prstGeom prst="rect">
              <a:avLst/>
            </a:pr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90" name="Google Shape;90;p14"/>
            <p:cNvSpPr/>
            <p:nvPr/>
          </p:nvSpPr>
          <p:spPr>
            <a:xfrm flipH="1">
              <a:off x="2283025" y="2322575"/>
              <a:ext cx="1844400" cy="642600"/>
            </a:xfrm>
            <a:prstGeom prst="rect">
              <a:avLst/>
            </a:pr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91" name="Google Shape;91;p14"/>
            <p:cNvSpPr/>
            <p:nvPr/>
          </p:nvSpPr>
          <p:spPr>
            <a:xfrm rot="-5400000">
              <a:off x="3501574" y="1934671"/>
              <a:ext cx="643356" cy="1419149"/>
            </a:xfrm>
            <a:prstGeom prst="flowChartOffpageConnector">
              <a:avLst/>
            </a:pr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92" name="Google Shape;92;p14"/>
            <p:cNvSpPr/>
            <p:nvPr/>
          </p:nvSpPr>
          <p:spPr>
            <a:xfrm>
              <a:off x="2342625" y="2399951"/>
              <a:ext cx="1940700" cy="495900"/>
            </a:xfrm>
            <a:prstGeom prst="rect">
              <a:avLst/>
            </a:prstGeom>
            <a:solidFill>
              <a:srgbClr val="E69138"/>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FFFFFF"/>
                  </a:solidFill>
                  <a:latin typeface="Roboto Medium"/>
                  <a:ea typeface="Roboto Medium"/>
                  <a:cs typeface="Roboto Medium"/>
                  <a:sym typeface="Roboto Medium"/>
                </a:rPr>
                <a:t>Article Cleanup/Filtering &amp; Topic Modeling</a:t>
              </a:r>
              <a:endParaRPr sz="1100">
                <a:solidFill>
                  <a:srgbClr val="FFFFFF"/>
                </a:solidFill>
                <a:latin typeface="Roboto"/>
                <a:ea typeface="Roboto"/>
                <a:cs typeface="Roboto"/>
                <a:sym typeface="Roboto"/>
              </a:endParaRPr>
            </a:p>
          </p:txBody>
        </p:sp>
        <p:sp>
          <p:nvSpPr>
            <p:cNvPr id="93" name="Google Shape;93;p14"/>
            <p:cNvSpPr/>
            <p:nvPr/>
          </p:nvSpPr>
          <p:spPr>
            <a:xfrm>
              <a:off x="1593000" y="2322568"/>
              <a:ext cx="690000" cy="642300"/>
            </a:xfrm>
            <a:prstGeom prst="rect">
              <a:avLst/>
            </a:prstGeom>
            <a:solidFill>
              <a:srgbClr val="E69138"/>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94" name="Google Shape;94;p14"/>
            <p:cNvSpPr/>
            <p:nvPr/>
          </p:nvSpPr>
          <p:spPr>
            <a:xfrm>
              <a:off x="1593000" y="2322575"/>
              <a:ext cx="690000" cy="642600"/>
            </a:xfrm>
            <a:prstGeom prst="rect">
              <a:avLst/>
            </a:prstGeom>
            <a:solidFill>
              <a:srgbClr val="E691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oboto Thin"/>
                  <a:ea typeface="Roboto Thin"/>
                  <a:cs typeface="Roboto Thin"/>
                  <a:sym typeface="Roboto Thin"/>
                </a:rPr>
                <a:t>02</a:t>
              </a:r>
              <a:endParaRPr sz="700">
                <a:solidFill>
                  <a:srgbClr val="FFFFFF"/>
                </a:solidFill>
                <a:latin typeface="Roboto Thin"/>
                <a:ea typeface="Roboto Thin"/>
                <a:cs typeface="Roboto Thin"/>
                <a:sym typeface="Roboto Thin"/>
              </a:endParaRPr>
            </a:p>
          </p:txBody>
        </p:sp>
        <p:sp>
          <p:nvSpPr>
            <p:cNvPr id="95" name="Google Shape;95;p14"/>
            <p:cNvSpPr/>
            <p:nvPr/>
          </p:nvSpPr>
          <p:spPr>
            <a:xfrm>
              <a:off x="4387853" y="2323755"/>
              <a:ext cx="3066000" cy="642300"/>
            </a:xfrm>
            <a:prstGeom prst="rect">
              <a:avLst/>
            </a:prstGeom>
            <a:solidFill>
              <a:srgbClr val="E69138"/>
            </a:solidFill>
            <a:ln>
              <a:noFill/>
            </a:ln>
          </p:spPr>
          <p:txBody>
            <a:bodyPr anchorCtr="0" anchor="ctr" bIns="91425" lIns="91425" spcFirstLastPara="1" rIns="91425" wrap="square" tIns="91425">
              <a:noAutofit/>
            </a:bodyPr>
            <a:lstStyle/>
            <a:p>
              <a:pPr indent="-273050" lvl="0" marL="457200" rtl="0" algn="l">
                <a:lnSpc>
                  <a:spcPct val="115000"/>
                </a:lnSpc>
                <a:spcBef>
                  <a:spcPts val="0"/>
                </a:spcBef>
                <a:spcAft>
                  <a:spcPts val="0"/>
                </a:spcAft>
                <a:buClr>
                  <a:schemeClr val="lt1"/>
                </a:buClr>
                <a:buSzPts val="700"/>
                <a:buFont typeface="Roboto"/>
                <a:buChar char="●"/>
              </a:pPr>
              <a:r>
                <a:rPr lang="en" sz="700">
                  <a:solidFill>
                    <a:schemeClr val="lt1"/>
                  </a:solidFill>
                  <a:latin typeface="Roboto"/>
                  <a:ea typeface="Roboto"/>
                  <a:cs typeface="Roboto"/>
                  <a:sym typeface="Roboto"/>
                </a:rPr>
                <a:t>Removing duplicate articles with SimHash</a:t>
              </a:r>
              <a:endParaRPr sz="700">
                <a:solidFill>
                  <a:schemeClr val="lt1"/>
                </a:solidFill>
                <a:latin typeface="Roboto"/>
                <a:ea typeface="Roboto"/>
                <a:cs typeface="Roboto"/>
                <a:sym typeface="Roboto"/>
              </a:endParaRPr>
            </a:p>
            <a:p>
              <a:pPr indent="-273050" lvl="0" marL="457200" rtl="0" algn="l">
                <a:lnSpc>
                  <a:spcPct val="115000"/>
                </a:lnSpc>
                <a:spcBef>
                  <a:spcPts val="0"/>
                </a:spcBef>
                <a:spcAft>
                  <a:spcPts val="0"/>
                </a:spcAft>
                <a:buClr>
                  <a:schemeClr val="lt1"/>
                </a:buClr>
                <a:buSzPts val="700"/>
                <a:buFont typeface="Roboto"/>
                <a:buChar char="●"/>
              </a:pPr>
              <a:r>
                <a:rPr lang="en" sz="700">
                  <a:solidFill>
                    <a:schemeClr val="lt1"/>
                  </a:solidFill>
                  <a:latin typeface="Roboto"/>
                  <a:ea typeface="Roboto"/>
                  <a:cs typeface="Roboto"/>
                  <a:sym typeface="Roboto"/>
                </a:rPr>
                <a:t>Filtering out articles</a:t>
              </a:r>
              <a:r>
                <a:rPr lang="en" sz="700">
                  <a:solidFill>
                    <a:schemeClr val="lt1"/>
                  </a:solidFill>
                  <a:latin typeface="Roboto"/>
                  <a:ea typeface="Roboto"/>
                  <a:cs typeface="Roboto"/>
                  <a:sym typeface="Roboto"/>
                </a:rPr>
                <a:t> that are irrelevant based on topics from Topic Modeling &amp; human-defined topics </a:t>
              </a:r>
              <a:endParaRPr sz="700">
                <a:solidFill>
                  <a:schemeClr val="lt1"/>
                </a:solidFill>
                <a:latin typeface="Roboto"/>
                <a:ea typeface="Roboto"/>
                <a:cs typeface="Roboto"/>
                <a:sym typeface="Roboto"/>
              </a:endParaRPr>
            </a:p>
            <a:p>
              <a:pPr indent="-273050" lvl="0" marL="457200" rtl="0" algn="l">
                <a:lnSpc>
                  <a:spcPct val="115000"/>
                </a:lnSpc>
                <a:spcBef>
                  <a:spcPts val="0"/>
                </a:spcBef>
                <a:spcAft>
                  <a:spcPts val="0"/>
                </a:spcAft>
                <a:buClr>
                  <a:schemeClr val="lt1"/>
                </a:buClr>
                <a:buSzPts val="700"/>
                <a:buFont typeface="Roboto"/>
                <a:buChar char="●"/>
              </a:pPr>
              <a:r>
                <a:rPr lang="en" sz="700">
                  <a:solidFill>
                    <a:schemeClr val="lt1"/>
                  </a:solidFill>
                  <a:latin typeface="Roboto"/>
                  <a:ea typeface="Roboto"/>
                  <a:cs typeface="Roboto"/>
                  <a:sym typeface="Roboto"/>
                </a:rPr>
                <a:t>Re-performing Topic Modeling to obtain post-filtered topics</a:t>
              </a:r>
              <a:endParaRPr sz="700">
                <a:solidFill>
                  <a:schemeClr val="lt1"/>
                </a:solidFill>
                <a:latin typeface="Roboto"/>
                <a:ea typeface="Roboto"/>
                <a:cs typeface="Roboto"/>
                <a:sym typeface="Roboto"/>
              </a:endParaRPr>
            </a:p>
          </p:txBody>
        </p:sp>
      </p:grpSp>
      <p:grpSp>
        <p:nvGrpSpPr>
          <p:cNvPr id="96" name="Google Shape;96;p14"/>
          <p:cNvGrpSpPr/>
          <p:nvPr/>
        </p:nvGrpSpPr>
        <p:grpSpPr>
          <a:xfrm>
            <a:off x="4572019" y="1577138"/>
            <a:ext cx="4571554" cy="775160"/>
            <a:chOff x="1593000" y="2322568"/>
            <a:chExt cx="5957975" cy="643500"/>
          </a:xfrm>
        </p:grpSpPr>
        <p:sp>
          <p:nvSpPr>
            <p:cNvPr id="97" name="Google Shape;97;p14"/>
            <p:cNvSpPr/>
            <p:nvPr/>
          </p:nvSpPr>
          <p:spPr>
            <a:xfrm>
              <a:off x="3728375" y="2322568"/>
              <a:ext cx="3822600" cy="643500"/>
            </a:xfrm>
            <a:prstGeom prst="rect">
              <a:avLst/>
            </a:prstGeom>
            <a:solidFill>
              <a:srgbClr val="B45F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98" name="Google Shape;98;p14"/>
            <p:cNvSpPr/>
            <p:nvPr/>
          </p:nvSpPr>
          <p:spPr>
            <a:xfrm flipH="1">
              <a:off x="2283025" y="2322575"/>
              <a:ext cx="1844400" cy="642600"/>
            </a:xfrm>
            <a:prstGeom prst="rect">
              <a:avLst/>
            </a:prstGeom>
            <a:solidFill>
              <a:srgbClr val="B45F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99" name="Google Shape;99;p14"/>
            <p:cNvSpPr/>
            <p:nvPr/>
          </p:nvSpPr>
          <p:spPr>
            <a:xfrm rot="-5400000">
              <a:off x="3501574" y="1934671"/>
              <a:ext cx="643356" cy="1419149"/>
            </a:xfrm>
            <a:prstGeom prst="flowChartOffpageConnector">
              <a:avLst/>
            </a:prstGeom>
            <a:solidFill>
              <a:srgbClr val="B45F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100" name="Google Shape;100;p14"/>
            <p:cNvSpPr/>
            <p:nvPr/>
          </p:nvSpPr>
          <p:spPr>
            <a:xfrm>
              <a:off x="2342625" y="2399951"/>
              <a:ext cx="1940700" cy="495900"/>
            </a:xfrm>
            <a:prstGeom prst="rect">
              <a:avLst/>
            </a:prstGeom>
            <a:solidFill>
              <a:srgbClr val="B45F06"/>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FFFFFF"/>
                  </a:solidFill>
                  <a:latin typeface="Roboto Medium"/>
                  <a:ea typeface="Roboto Medium"/>
                  <a:cs typeface="Roboto Medium"/>
                  <a:sym typeface="Roboto Medium"/>
                </a:rPr>
                <a:t>Text Preprocessing</a:t>
              </a:r>
              <a:endParaRPr sz="1100">
                <a:solidFill>
                  <a:srgbClr val="FFFFFF"/>
                </a:solidFill>
                <a:latin typeface="Roboto"/>
                <a:ea typeface="Roboto"/>
                <a:cs typeface="Roboto"/>
                <a:sym typeface="Roboto"/>
              </a:endParaRPr>
            </a:p>
          </p:txBody>
        </p:sp>
        <p:sp>
          <p:nvSpPr>
            <p:cNvPr id="101" name="Google Shape;101;p14"/>
            <p:cNvSpPr/>
            <p:nvPr/>
          </p:nvSpPr>
          <p:spPr>
            <a:xfrm>
              <a:off x="1593000" y="2322568"/>
              <a:ext cx="690000" cy="642300"/>
            </a:xfrm>
            <a:prstGeom prst="rect">
              <a:avLst/>
            </a:prstGeom>
            <a:solidFill>
              <a:srgbClr val="B45F06"/>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102" name="Google Shape;102;p14"/>
            <p:cNvSpPr/>
            <p:nvPr/>
          </p:nvSpPr>
          <p:spPr>
            <a:xfrm>
              <a:off x="1593000" y="2322575"/>
              <a:ext cx="690000" cy="642600"/>
            </a:xfrm>
            <a:prstGeom prst="rect">
              <a:avLst/>
            </a:prstGeom>
            <a:solidFill>
              <a:srgbClr val="B45F0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oboto Thin"/>
                  <a:ea typeface="Roboto Thin"/>
                  <a:cs typeface="Roboto Thin"/>
                  <a:sym typeface="Roboto Thin"/>
                </a:rPr>
                <a:t>01</a:t>
              </a:r>
              <a:endParaRPr sz="700">
                <a:solidFill>
                  <a:srgbClr val="FFFFFF"/>
                </a:solidFill>
                <a:latin typeface="Roboto Thin"/>
                <a:ea typeface="Roboto Thin"/>
                <a:cs typeface="Roboto Thin"/>
                <a:sym typeface="Roboto Thin"/>
              </a:endParaRPr>
            </a:p>
          </p:txBody>
        </p:sp>
        <p:sp>
          <p:nvSpPr>
            <p:cNvPr id="103" name="Google Shape;103;p14"/>
            <p:cNvSpPr/>
            <p:nvPr/>
          </p:nvSpPr>
          <p:spPr>
            <a:xfrm>
              <a:off x="4387850" y="2323750"/>
              <a:ext cx="2971200" cy="642300"/>
            </a:xfrm>
            <a:prstGeom prst="rect">
              <a:avLst/>
            </a:prstGeom>
            <a:solidFill>
              <a:srgbClr val="B45F06"/>
            </a:solidFill>
            <a:ln>
              <a:noFill/>
            </a:ln>
          </p:spPr>
          <p:txBody>
            <a:bodyPr anchorCtr="0" anchor="ctr" bIns="91425" lIns="91425" spcFirstLastPara="1" rIns="91425" wrap="square" tIns="91425">
              <a:noAutofit/>
            </a:bodyPr>
            <a:lstStyle/>
            <a:p>
              <a:pPr indent="-273050" lvl="0" marL="457200" rtl="0" algn="l">
                <a:lnSpc>
                  <a:spcPct val="115000"/>
                </a:lnSpc>
                <a:spcBef>
                  <a:spcPts val="0"/>
                </a:spcBef>
                <a:spcAft>
                  <a:spcPts val="0"/>
                </a:spcAft>
                <a:buClr>
                  <a:schemeClr val="lt1"/>
                </a:buClr>
                <a:buSzPts val="700"/>
                <a:buFont typeface="Roboto"/>
                <a:buChar char="●"/>
              </a:pPr>
              <a:r>
                <a:rPr lang="en" sz="700">
                  <a:solidFill>
                    <a:schemeClr val="lt1"/>
                  </a:solidFill>
                  <a:latin typeface="Roboto"/>
                  <a:ea typeface="Roboto"/>
                  <a:cs typeface="Roboto"/>
                  <a:sym typeface="Roboto"/>
                </a:rPr>
                <a:t>Text Tokenization</a:t>
              </a:r>
              <a:endParaRPr sz="700">
                <a:solidFill>
                  <a:schemeClr val="lt1"/>
                </a:solidFill>
                <a:latin typeface="Roboto"/>
                <a:ea typeface="Roboto"/>
                <a:cs typeface="Roboto"/>
                <a:sym typeface="Roboto"/>
              </a:endParaRPr>
            </a:p>
            <a:p>
              <a:pPr indent="-273050" lvl="0" marL="457200" rtl="0" algn="l">
                <a:lnSpc>
                  <a:spcPct val="115000"/>
                </a:lnSpc>
                <a:spcBef>
                  <a:spcPts val="0"/>
                </a:spcBef>
                <a:spcAft>
                  <a:spcPts val="0"/>
                </a:spcAft>
                <a:buClr>
                  <a:schemeClr val="lt1"/>
                </a:buClr>
                <a:buSzPts val="700"/>
                <a:buFont typeface="Roboto"/>
                <a:buChar char="●"/>
              </a:pPr>
              <a:r>
                <a:rPr lang="en" sz="700">
                  <a:solidFill>
                    <a:schemeClr val="lt1"/>
                  </a:solidFill>
                  <a:latin typeface="Roboto"/>
                  <a:ea typeface="Roboto"/>
                  <a:cs typeface="Roboto"/>
                  <a:sym typeface="Roboto"/>
                </a:rPr>
                <a:t>Stopword &amp; Punctuation Removal (with custom dictionary)</a:t>
              </a:r>
              <a:endParaRPr sz="700">
                <a:solidFill>
                  <a:schemeClr val="lt1"/>
                </a:solidFill>
                <a:latin typeface="Roboto"/>
                <a:ea typeface="Roboto"/>
                <a:cs typeface="Roboto"/>
                <a:sym typeface="Roboto"/>
              </a:endParaRPr>
            </a:p>
            <a:p>
              <a:pPr indent="-273050" lvl="0" marL="457200" rtl="0" algn="l">
                <a:lnSpc>
                  <a:spcPct val="115000"/>
                </a:lnSpc>
                <a:spcBef>
                  <a:spcPts val="0"/>
                </a:spcBef>
                <a:spcAft>
                  <a:spcPts val="0"/>
                </a:spcAft>
                <a:buClr>
                  <a:schemeClr val="lt1"/>
                </a:buClr>
                <a:buSzPts val="700"/>
                <a:buFont typeface="Roboto"/>
                <a:buChar char="●"/>
              </a:pPr>
              <a:r>
                <a:rPr lang="en" sz="700">
                  <a:solidFill>
                    <a:schemeClr val="lt1"/>
                  </a:solidFill>
                  <a:latin typeface="Roboto"/>
                  <a:ea typeface="Roboto"/>
                  <a:cs typeface="Roboto"/>
                  <a:sym typeface="Roboto"/>
                </a:rPr>
                <a:t>Lemmatization &amp; Singularization</a:t>
              </a:r>
              <a:endParaRPr sz="700">
                <a:solidFill>
                  <a:schemeClr val="lt1"/>
                </a:solidFill>
                <a:latin typeface="Roboto"/>
                <a:ea typeface="Roboto"/>
                <a:cs typeface="Roboto"/>
                <a:sym typeface="Roboto"/>
              </a:endParaRPr>
            </a:p>
          </p:txBody>
        </p:sp>
      </p:grpSp>
      <p:grpSp>
        <p:nvGrpSpPr>
          <p:cNvPr id="104" name="Google Shape;104;p14"/>
          <p:cNvGrpSpPr/>
          <p:nvPr/>
        </p:nvGrpSpPr>
        <p:grpSpPr>
          <a:xfrm>
            <a:off x="4572019" y="3943847"/>
            <a:ext cx="4571554" cy="775160"/>
            <a:chOff x="1593000" y="2322568"/>
            <a:chExt cx="5957975" cy="643500"/>
          </a:xfrm>
        </p:grpSpPr>
        <p:sp>
          <p:nvSpPr>
            <p:cNvPr id="105" name="Google Shape;105;p14"/>
            <p:cNvSpPr/>
            <p:nvPr/>
          </p:nvSpPr>
          <p:spPr>
            <a:xfrm>
              <a:off x="3728375" y="2322568"/>
              <a:ext cx="3822600" cy="643500"/>
            </a:xfrm>
            <a:prstGeom prst="rect">
              <a:avLst/>
            </a:pr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106" name="Google Shape;106;p14"/>
            <p:cNvSpPr/>
            <p:nvPr/>
          </p:nvSpPr>
          <p:spPr>
            <a:xfrm flipH="1">
              <a:off x="2283025" y="2322575"/>
              <a:ext cx="1844400" cy="642600"/>
            </a:xfrm>
            <a:prstGeom prst="rect">
              <a:avLst/>
            </a:pr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107" name="Google Shape;107;p14"/>
            <p:cNvSpPr/>
            <p:nvPr/>
          </p:nvSpPr>
          <p:spPr>
            <a:xfrm rot="-5400000">
              <a:off x="3501574" y="1934671"/>
              <a:ext cx="643356" cy="1419149"/>
            </a:xfrm>
            <a:prstGeom prst="flowChartOffpageConnector">
              <a:avLst/>
            </a:pr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108" name="Google Shape;108;p14"/>
            <p:cNvSpPr/>
            <p:nvPr/>
          </p:nvSpPr>
          <p:spPr>
            <a:xfrm>
              <a:off x="2342625" y="2399951"/>
              <a:ext cx="1940700" cy="495900"/>
            </a:xfrm>
            <a:prstGeom prst="rect">
              <a:avLst/>
            </a:prstGeom>
            <a:solidFill>
              <a:srgbClr val="F9CB9C"/>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FFFFFF"/>
                  </a:solidFill>
                  <a:latin typeface="Roboto Medium"/>
                  <a:ea typeface="Roboto Medium"/>
                  <a:cs typeface="Roboto Medium"/>
                  <a:sym typeface="Roboto Medium"/>
                </a:rPr>
                <a:t>Targeted Sentiment Analysis</a:t>
              </a:r>
              <a:endParaRPr sz="1100">
                <a:solidFill>
                  <a:srgbClr val="FFFFFF"/>
                </a:solidFill>
                <a:latin typeface="Roboto"/>
                <a:ea typeface="Roboto"/>
                <a:cs typeface="Roboto"/>
                <a:sym typeface="Roboto"/>
              </a:endParaRPr>
            </a:p>
          </p:txBody>
        </p:sp>
        <p:sp>
          <p:nvSpPr>
            <p:cNvPr id="109" name="Google Shape;109;p14"/>
            <p:cNvSpPr/>
            <p:nvPr/>
          </p:nvSpPr>
          <p:spPr>
            <a:xfrm>
              <a:off x="1593000" y="2322568"/>
              <a:ext cx="690000" cy="642300"/>
            </a:xfrm>
            <a:prstGeom prst="rect">
              <a:avLst/>
            </a:prstGeom>
            <a:solidFill>
              <a:srgbClr val="F9CB9C"/>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110" name="Google Shape;110;p14"/>
            <p:cNvSpPr/>
            <p:nvPr/>
          </p:nvSpPr>
          <p:spPr>
            <a:xfrm>
              <a:off x="1593000" y="2322575"/>
              <a:ext cx="690000" cy="642600"/>
            </a:xfrm>
            <a:prstGeom prst="rect">
              <a:avLst/>
            </a:prstGeom>
            <a:solidFill>
              <a:srgbClr val="F9CB9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oboto Thin"/>
                  <a:ea typeface="Roboto Thin"/>
                  <a:cs typeface="Roboto Thin"/>
                  <a:sym typeface="Roboto Thin"/>
                </a:rPr>
                <a:t>04</a:t>
              </a:r>
              <a:endParaRPr sz="700">
                <a:solidFill>
                  <a:srgbClr val="FFFFFF"/>
                </a:solidFill>
                <a:latin typeface="Roboto Thin"/>
                <a:ea typeface="Roboto Thin"/>
                <a:cs typeface="Roboto Thin"/>
                <a:sym typeface="Roboto Thin"/>
              </a:endParaRPr>
            </a:p>
          </p:txBody>
        </p:sp>
        <p:sp>
          <p:nvSpPr>
            <p:cNvPr id="111" name="Google Shape;111;p14"/>
            <p:cNvSpPr/>
            <p:nvPr/>
          </p:nvSpPr>
          <p:spPr>
            <a:xfrm>
              <a:off x="4387850" y="2323750"/>
              <a:ext cx="2971200" cy="642300"/>
            </a:xfrm>
            <a:prstGeom prst="rect">
              <a:avLst/>
            </a:prstGeom>
            <a:solidFill>
              <a:srgbClr val="F9CB9C"/>
            </a:solidFill>
            <a:ln>
              <a:noFill/>
            </a:ln>
          </p:spPr>
          <p:txBody>
            <a:bodyPr anchorCtr="0" anchor="ctr" bIns="91425" lIns="91425" spcFirstLastPara="1" rIns="91425" wrap="square" tIns="91425">
              <a:noAutofit/>
            </a:bodyPr>
            <a:lstStyle/>
            <a:p>
              <a:pPr indent="-273050" lvl="0" marL="457200" rtl="0" algn="l">
                <a:lnSpc>
                  <a:spcPct val="115000"/>
                </a:lnSpc>
                <a:spcBef>
                  <a:spcPts val="0"/>
                </a:spcBef>
                <a:spcAft>
                  <a:spcPts val="0"/>
                </a:spcAft>
                <a:buClr>
                  <a:schemeClr val="lt1"/>
                </a:buClr>
                <a:buSzPts val="700"/>
                <a:buFont typeface="Roboto"/>
                <a:buChar char="●"/>
              </a:pPr>
              <a:r>
                <a:rPr lang="en" sz="700">
                  <a:solidFill>
                    <a:schemeClr val="lt1"/>
                  </a:solidFill>
                  <a:latin typeface="Roboto"/>
                  <a:ea typeface="Roboto"/>
                  <a:cs typeface="Roboto"/>
                  <a:sym typeface="Roboto"/>
                </a:rPr>
                <a:t>Identifying entities (people &amp; businesses) using Named Entity Recognition</a:t>
              </a:r>
              <a:endParaRPr sz="700">
                <a:solidFill>
                  <a:schemeClr val="lt1"/>
                </a:solidFill>
                <a:latin typeface="Roboto"/>
                <a:ea typeface="Roboto"/>
                <a:cs typeface="Roboto"/>
                <a:sym typeface="Roboto"/>
              </a:endParaRPr>
            </a:p>
            <a:p>
              <a:pPr indent="-273050" lvl="0" marL="457200" rtl="0" algn="l">
                <a:lnSpc>
                  <a:spcPct val="115000"/>
                </a:lnSpc>
                <a:spcBef>
                  <a:spcPts val="0"/>
                </a:spcBef>
                <a:spcAft>
                  <a:spcPts val="0"/>
                </a:spcAft>
                <a:buClr>
                  <a:schemeClr val="lt1"/>
                </a:buClr>
                <a:buSzPts val="700"/>
                <a:buFont typeface="Roboto"/>
                <a:buChar char="●"/>
              </a:pPr>
              <a:r>
                <a:rPr lang="en" sz="700">
                  <a:solidFill>
                    <a:schemeClr val="lt1"/>
                  </a:solidFill>
                  <a:latin typeface="Roboto"/>
                  <a:ea typeface="Roboto"/>
                  <a:cs typeface="Roboto"/>
                  <a:sym typeface="Roboto"/>
                </a:rPr>
                <a:t>Predicting targeted sentiments on articles specific to people or businesses</a:t>
              </a:r>
              <a:endParaRPr sz="700">
                <a:solidFill>
                  <a:schemeClr val="lt1"/>
                </a:solidFill>
                <a:latin typeface="Roboto"/>
                <a:ea typeface="Roboto"/>
                <a:cs typeface="Roboto"/>
                <a:sym typeface="Roboto"/>
              </a:endParaRPr>
            </a:p>
          </p:txBody>
        </p:sp>
      </p:grpSp>
      <p:sp>
        <p:nvSpPr>
          <p:cNvPr id="112" name="Google Shape;112;p14"/>
          <p:cNvSpPr txBox="1"/>
          <p:nvPr/>
        </p:nvSpPr>
        <p:spPr>
          <a:xfrm>
            <a:off x="4476325" y="1079925"/>
            <a:ext cx="5047200" cy="58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Lato"/>
                <a:ea typeface="Lato"/>
                <a:cs typeface="Lato"/>
                <a:sym typeface="Lato"/>
              </a:rPr>
              <a:t>Methodology Overview</a:t>
            </a:r>
            <a:endParaRPr b="1">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15"/>
          <p:cNvSpPr txBox="1"/>
          <p:nvPr>
            <p:ph type="title"/>
          </p:nvPr>
        </p:nvSpPr>
        <p:spPr>
          <a:xfrm>
            <a:off x="385550" y="575950"/>
            <a:ext cx="83364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Text Preprocessing -</a:t>
            </a:r>
            <a:endParaRPr/>
          </a:p>
          <a:p>
            <a:pPr indent="0" lvl="0" marL="0" rtl="0" algn="l">
              <a:spcBef>
                <a:spcPts val="0"/>
              </a:spcBef>
              <a:spcAft>
                <a:spcPts val="0"/>
              </a:spcAft>
              <a:buNone/>
            </a:pPr>
            <a:r>
              <a:rPr lang="en"/>
              <a:t>News Article Cleanup/Filtering</a:t>
            </a:r>
            <a:endParaRPr/>
          </a:p>
        </p:txBody>
      </p:sp>
      <p:grpSp>
        <p:nvGrpSpPr>
          <p:cNvPr id="118" name="Google Shape;118;p15"/>
          <p:cNvGrpSpPr/>
          <p:nvPr/>
        </p:nvGrpSpPr>
        <p:grpSpPr>
          <a:xfrm>
            <a:off x="6178316" y="1927743"/>
            <a:ext cx="2604522" cy="2460300"/>
            <a:chOff x="6254516" y="1318143"/>
            <a:chExt cx="2604522" cy="2460300"/>
          </a:xfrm>
        </p:grpSpPr>
        <p:sp>
          <p:nvSpPr>
            <p:cNvPr id="119" name="Google Shape;119;p15"/>
            <p:cNvSpPr/>
            <p:nvPr/>
          </p:nvSpPr>
          <p:spPr>
            <a:xfrm rot="2700000">
              <a:off x="7239866" y="1053398"/>
              <a:ext cx="489601" cy="2989789"/>
            </a:xfrm>
            <a:prstGeom prst="roundRect">
              <a:avLst>
                <a:gd fmla="val 50000" name="adj"/>
              </a:avLst>
            </a:prstGeom>
            <a:solidFill>
              <a:srgbClr val="9FC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5"/>
            <p:cNvSpPr/>
            <p:nvPr/>
          </p:nvSpPr>
          <p:spPr>
            <a:xfrm>
              <a:off x="6443962" y="3255512"/>
              <a:ext cx="326100" cy="326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249C90"/>
                  </a:solidFill>
                  <a:latin typeface="Roboto"/>
                  <a:ea typeface="Roboto"/>
                  <a:cs typeface="Roboto"/>
                  <a:sym typeface="Roboto"/>
                </a:rPr>
                <a:t>5</a:t>
              </a:r>
              <a:endParaRPr b="1" sz="900">
                <a:solidFill>
                  <a:srgbClr val="249C90"/>
                </a:solidFill>
                <a:latin typeface="Roboto"/>
                <a:ea typeface="Roboto"/>
                <a:cs typeface="Roboto"/>
                <a:sym typeface="Roboto"/>
              </a:endParaRPr>
            </a:p>
          </p:txBody>
        </p:sp>
        <p:sp>
          <p:nvSpPr>
            <p:cNvPr id="121" name="Google Shape;121;p15"/>
            <p:cNvSpPr txBox="1"/>
            <p:nvPr/>
          </p:nvSpPr>
          <p:spPr>
            <a:xfrm rot="-2700000">
              <a:off x="6375763" y="2297099"/>
              <a:ext cx="2378424"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FFFFFF"/>
                  </a:solidFill>
                  <a:latin typeface="Roboto"/>
                  <a:ea typeface="Roboto"/>
                  <a:cs typeface="Roboto"/>
                  <a:sym typeface="Roboto"/>
                </a:rPr>
                <a:t>Keyword-based Article FIltering</a:t>
              </a:r>
              <a:endParaRPr b="1" sz="1100">
                <a:solidFill>
                  <a:srgbClr val="FFFFFF"/>
                </a:solidFill>
                <a:latin typeface="Roboto"/>
                <a:ea typeface="Roboto"/>
                <a:cs typeface="Roboto"/>
                <a:sym typeface="Roboto"/>
              </a:endParaRPr>
            </a:p>
          </p:txBody>
        </p:sp>
        <p:sp>
          <p:nvSpPr>
            <p:cNvPr id="122" name="Google Shape;122;p15"/>
            <p:cNvSpPr txBox="1"/>
            <p:nvPr/>
          </p:nvSpPr>
          <p:spPr>
            <a:xfrm rot="-2700000">
              <a:off x="6788358"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Roboto"/>
                  <a:ea typeface="Roboto"/>
                  <a:cs typeface="Roboto"/>
                  <a:sym typeface="Roboto"/>
                </a:rPr>
                <a:t>Remove articles related to sports, weather, TV shows &amp; movies, job postings, sales &amp; promotions, and one-time occurrence news. Keywords are being used in this instance, as topic modeling was not able to extract these topics explicitly.</a:t>
              </a:r>
              <a:endParaRPr b="1" sz="800">
                <a:latin typeface="Roboto"/>
                <a:ea typeface="Roboto"/>
                <a:cs typeface="Roboto"/>
                <a:sym typeface="Roboto"/>
              </a:endParaRPr>
            </a:p>
          </p:txBody>
        </p:sp>
      </p:grpSp>
      <p:grpSp>
        <p:nvGrpSpPr>
          <p:cNvPr id="123" name="Google Shape;123;p15"/>
          <p:cNvGrpSpPr/>
          <p:nvPr/>
        </p:nvGrpSpPr>
        <p:grpSpPr>
          <a:xfrm>
            <a:off x="4685218" y="1927743"/>
            <a:ext cx="2604522" cy="2460300"/>
            <a:chOff x="4761418" y="1318143"/>
            <a:chExt cx="2604522" cy="2460300"/>
          </a:xfrm>
        </p:grpSpPr>
        <p:sp>
          <p:nvSpPr>
            <p:cNvPr id="124" name="Google Shape;124;p15"/>
            <p:cNvSpPr/>
            <p:nvPr/>
          </p:nvSpPr>
          <p:spPr>
            <a:xfrm rot="2700000">
              <a:off x="5746767" y="1053398"/>
              <a:ext cx="489601" cy="2989789"/>
            </a:xfrm>
            <a:prstGeom prst="roundRect">
              <a:avLst>
                <a:gd fmla="val 50000" name="adj"/>
              </a:avLst>
            </a:pr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a:off x="4950863" y="3255512"/>
              <a:ext cx="326100" cy="326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1F887E"/>
                  </a:solidFill>
                  <a:latin typeface="Roboto"/>
                  <a:ea typeface="Roboto"/>
                  <a:cs typeface="Roboto"/>
                  <a:sym typeface="Roboto"/>
                </a:rPr>
                <a:t>4</a:t>
              </a:r>
              <a:endParaRPr b="1" sz="900">
                <a:solidFill>
                  <a:srgbClr val="1F887E"/>
                </a:solidFill>
                <a:latin typeface="Roboto"/>
                <a:ea typeface="Roboto"/>
                <a:cs typeface="Roboto"/>
                <a:sym typeface="Roboto"/>
              </a:endParaRPr>
            </a:p>
          </p:txBody>
        </p:sp>
        <p:sp>
          <p:nvSpPr>
            <p:cNvPr id="126" name="Google Shape;126;p15"/>
            <p:cNvSpPr txBox="1"/>
            <p:nvPr/>
          </p:nvSpPr>
          <p:spPr>
            <a:xfrm rot="-2700000">
              <a:off x="4896424" y="2302799"/>
              <a:ext cx="2362302"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FFFFFF"/>
                  </a:solidFill>
                  <a:latin typeface="Roboto"/>
                  <a:ea typeface="Roboto"/>
                  <a:cs typeface="Roboto"/>
                  <a:sym typeface="Roboto"/>
                </a:rPr>
                <a:t>Additional Article Filtering</a:t>
              </a:r>
              <a:endParaRPr b="1" sz="1100">
                <a:solidFill>
                  <a:srgbClr val="FFFFFF"/>
                </a:solidFill>
                <a:latin typeface="Roboto"/>
                <a:ea typeface="Roboto"/>
                <a:cs typeface="Roboto"/>
                <a:sym typeface="Roboto"/>
              </a:endParaRPr>
            </a:p>
          </p:txBody>
        </p:sp>
        <p:sp>
          <p:nvSpPr>
            <p:cNvPr id="127" name="Google Shape;127;p15"/>
            <p:cNvSpPr txBox="1"/>
            <p:nvPr/>
          </p:nvSpPr>
          <p:spPr>
            <a:xfrm rot="-2700000">
              <a:off x="5295260"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Roboto"/>
                  <a:ea typeface="Roboto"/>
                  <a:cs typeface="Roboto"/>
                  <a:sym typeface="Roboto"/>
                </a:rPr>
                <a:t>Remove articles with very high/low word counts in the titles</a:t>
              </a:r>
              <a:endParaRPr sz="800">
                <a:latin typeface="Roboto"/>
                <a:ea typeface="Roboto"/>
                <a:cs typeface="Roboto"/>
                <a:sym typeface="Roboto"/>
              </a:endParaRPr>
            </a:p>
          </p:txBody>
        </p:sp>
      </p:grpSp>
      <p:grpSp>
        <p:nvGrpSpPr>
          <p:cNvPr id="128" name="Google Shape;128;p15"/>
          <p:cNvGrpSpPr/>
          <p:nvPr/>
        </p:nvGrpSpPr>
        <p:grpSpPr>
          <a:xfrm>
            <a:off x="3193551" y="1927743"/>
            <a:ext cx="2528322" cy="2460300"/>
            <a:chOff x="3269751" y="1318143"/>
            <a:chExt cx="2528322" cy="2460300"/>
          </a:xfrm>
        </p:grpSpPr>
        <p:sp>
          <p:nvSpPr>
            <p:cNvPr id="129" name="Google Shape;129;p15"/>
            <p:cNvSpPr/>
            <p:nvPr/>
          </p:nvSpPr>
          <p:spPr>
            <a:xfrm rot="2700000">
              <a:off x="4255100" y="1053398"/>
              <a:ext cx="489601" cy="2989789"/>
            </a:xfrm>
            <a:prstGeom prst="roundRect">
              <a:avLst>
                <a:gd fmla="val 50000" name="adj"/>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5"/>
            <p:cNvSpPr/>
            <p:nvPr/>
          </p:nvSpPr>
          <p:spPr>
            <a:xfrm>
              <a:off x="3459197" y="3255512"/>
              <a:ext cx="326100" cy="326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1D7E74"/>
                  </a:solidFill>
                  <a:latin typeface="Roboto"/>
                  <a:ea typeface="Roboto"/>
                  <a:cs typeface="Roboto"/>
                  <a:sym typeface="Roboto"/>
                </a:rPr>
                <a:t>3</a:t>
              </a:r>
              <a:endParaRPr b="1" sz="900">
                <a:solidFill>
                  <a:srgbClr val="1D7E74"/>
                </a:solidFill>
                <a:latin typeface="Roboto"/>
                <a:ea typeface="Roboto"/>
                <a:cs typeface="Roboto"/>
                <a:sym typeface="Roboto"/>
              </a:endParaRPr>
            </a:p>
          </p:txBody>
        </p:sp>
        <p:sp>
          <p:nvSpPr>
            <p:cNvPr id="131" name="Google Shape;131;p15"/>
            <p:cNvSpPr txBox="1"/>
            <p:nvPr/>
          </p:nvSpPr>
          <p:spPr>
            <a:xfrm rot="-2700000">
              <a:off x="3404724" y="2302799"/>
              <a:ext cx="2362302"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FFFFFF"/>
                  </a:solidFill>
                  <a:latin typeface="Roboto"/>
                  <a:ea typeface="Roboto"/>
                  <a:cs typeface="Roboto"/>
                  <a:sym typeface="Roboto"/>
                </a:rPr>
                <a:t>Filtering via Topic Modeling</a:t>
              </a:r>
              <a:endParaRPr b="1" sz="1100">
                <a:solidFill>
                  <a:srgbClr val="FFFFFF"/>
                </a:solidFill>
                <a:latin typeface="Roboto"/>
                <a:ea typeface="Roboto"/>
                <a:cs typeface="Roboto"/>
                <a:sym typeface="Roboto"/>
              </a:endParaRPr>
            </a:p>
          </p:txBody>
        </p:sp>
        <p:sp>
          <p:nvSpPr>
            <p:cNvPr id="132" name="Google Shape;132;p15"/>
            <p:cNvSpPr txBox="1"/>
            <p:nvPr/>
          </p:nvSpPr>
          <p:spPr>
            <a:xfrm rot="-2700000">
              <a:off x="3727393"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Roboto"/>
                  <a:ea typeface="Roboto"/>
                  <a:cs typeface="Roboto"/>
                  <a:sym typeface="Roboto"/>
                </a:rPr>
                <a:t>Perform LDA to cluster news into different topics. Identify topics that are irrelevant to analysis (e.g. Job Postings, Home Sales &amp; Rentals). Filter out these topics.</a:t>
              </a:r>
              <a:endParaRPr sz="800">
                <a:latin typeface="Roboto"/>
                <a:ea typeface="Roboto"/>
                <a:cs typeface="Roboto"/>
                <a:sym typeface="Roboto"/>
              </a:endParaRPr>
            </a:p>
          </p:txBody>
        </p:sp>
      </p:grpSp>
      <p:grpSp>
        <p:nvGrpSpPr>
          <p:cNvPr id="133" name="Google Shape;133;p15"/>
          <p:cNvGrpSpPr/>
          <p:nvPr/>
        </p:nvGrpSpPr>
        <p:grpSpPr>
          <a:xfrm>
            <a:off x="1700426" y="1927743"/>
            <a:ext cx="2604522" cy="2460300"/>
            <a:chOff x="1776626" y="1318143"/>
            <a:chExt cx="2604522" cy="2460300"/>
          </a:xfrm>
        </p:grpSpPr>
        <p:grpSp>
          <p:nvGrpSpPr>
            <p:cNvPr id="134" name="Google Shape;134;p15"/>
            <p:cNvGrpSpPr/>
            <p:nvPr/>
          </p:nvGrpSpPr>
          <p:grpSpPr>
            <a:xfrm>
              <a:off x="1776626" y="1318143"/>
              <a:ext cx="2604522" cy="2460300"/>
              <a:chOff x="1776626" y="1318143"/>
              <a:chExt cx="2604522" cy="2460300"/>
            </a:xfrm>
          </p:grpSpPr>
          <p:sp>
            <p:nvSpPr>
              <p:cNvPr id="135" name="Google Shape;135;p15"/>
              <p:cNvSpPr/>
              <p:nvPr/>
            </p:nvSpPr>
            <p:spPr>
              <a:xfrm rot="2700000">
                <a:off x="2761975" y="1053398"/>
                <a:ext cx="489601" cy="2989789"/>
              </a:xfrm>
              <a:prstGeom prst="roundRect">
                <a:avLst>
                  <a:gd fmla="val 50000" name="adj"/>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5"/>
              <p:cNvSpPr txBox="1"/>
              <p:nvPr/>
            </p:nvSpPr>
            <p:spPr>
              <a:xfrm rot="-2700000">
                <a:off x="1899549" y="2297849"/>
                <a:ext cx="2376303"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FFFFFF"/>
                    </a:solidFill>
                    <a:latin typeface="Roboto"/>
                    <a:ea typeface="Roboto"/>
                    <a:cs typeface="Roboto"/>
                    <a:sym typeface="Roboto"/>
                  </a:rPr>
                  <a:t>Near-Duplicate Articles Removal</a:t>
                </a:r>
                <a:endParaRPr b="1" sz="1100">
                  <a:solidFill>
                    <a:srgbClr val="FFFFFF"/>
                  </a:solidFill>
                  <a:latin typeface="Roboto"/>
                  <a:ea typeface="Roboto"/>
                  <a:cs typeface="Roboto"/>
                  <a:sym typeface="Roboto"/>
                </a:endParaRPr>
              </a:p>
            </p:txBody>
          </p:sp>
          <p:sp>
            <p:nvSpPr>
              <p:cNvPr id="137" name="Google Shape;137;p15"/>
              <p:cNvSpPr txBox="1"/>
              <p:nvPr/>
            </p:nvSpPr>
            <p:spPr>
              <a:xfrm rot="-2700000">
                <a:off x="2310468"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Roboto"/>
                    <a:ea typeface="Roboto"/>
                    <a:cs typeface="Roboto"/>
                    <a:sym typeface="Roboto"/>
                  </a:rPr>
                  <a:t>Use SimHash algorithm to filter out near- duplicate articles</a:t>
                </a:r>
                <a:endParaRPr b="1" sz="800">
                  <a:latin typeface="Roboto"/>
                  <a:ea typeface="Roboto"/>
                  <a:cs typeface="Roboto"/>
                  <a:sym typeface="Roboto"/>
                </a:endParaRPr>
              </a:p>
            </p:txBody>
          </p:sp>
        </p:grpSp>
        <p:sp>
          <p:nvSpPr>
            <p:cNvPr id="138" name="Google Shape;138;p15"/>
            <p:cNvSpPr/>
            <p:nvPr/>
          </p:nvSpPr>
          <p:spPr>
            <a:xfrm>
              <a:off x="1966072" y="3255512"/>
              <a:ext cx="326100" cy="326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1B786E"/>
                  </a:solidFill>
                  <a:latin typeface="Roboto"/>
                  <a:ea typeface="Roboto"/>
                  <a:cs typeface="Roboto"/>
                  <a:sym typeface="Roboto"/>
                </a:rPr>
                <a:t>2</a:t>
              </a:r>
              <a:endParaRPr b="1" sz="900">
                <a:solidFill>
                  <a:srgbClr val="1B786E"/>
                </a:solidFill>
                <a:latin typeface="Roboto"/>
                <a:ea typeface="Roboto"/>
                <a:cs typeface="Roboto"/>
                <a:sym typeface="Roboto"/>
              </a:endParaRPr>
            </a:p>
          </p:txBody>
        </p:sp>
      </p:grpSp>
      <p:grpSp>
        <p:nvGrpSpPr>
          <p:cNvPr id="139" name="Google Shape;139;p15"/>
          <p:cNvGrpSpPr/>
          <p:nvPr/>
        </p:nvGrpSpPr>
        <p:grpSpPr>
          <a:xfrm>
            <a:off x="208759" y="1927743"/>
            <a:ext cx="2604522" cy="2460300"/>
            <a:chOff x="284959" y="1318143"/>
            <a:chExt cx="2604522" cy="2460300"/>
          </a:xfrm>
        </p:grpSpPr>
        <p:sp>
          <p:nvSpPr>
            <p:cNvPr id="140" name="Google Shape;140;p15"/>
            <p:cNvSpPr/>
            <p:nvPr/>
          </p:nvSpPr>
          <p:spPr>
            <a:xfrm rot="2700000">
              <a:off x="1270309" y="1053398"/>
              <a:ext cx="489601" cy="2989789"/>
            </a:xfrm>
            <a:prstGeom prst="roundRect">
              <a:avLst>
                <a:gd fmla="val 50000" name="adj"/>
              </a:avLst>
            </a:pr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5"/>
            <p:cNvSpPr/>
            <p:nvPr/>
          </p:nvSpPr>
          <p:spPr>
            <a:xfrm>
              <a:off x="472955" y="3255512"/>
              <a:ext cx="326100" cy="326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155B54"/>
                  </a:solidFill>
                  <a:latin typeface="Roboto"/>
                  <a:ea typeface="Roboto"/>
                  <a:cs typeface="Roboto"/>
                  <a:sym typeface="Roboto"/>
                </a:rPr>
                <a:t>1</a:t>
              </a:r>
              <a:endParaRPr b="1" sz="900">
                <a:solidFill>
                  <a:srgbClr val="155B54"/>
                </a:solidFill>
                <a:latin typeface="Roboto"/>
                <a:ea typeface="Roboto"/>
                <a:cs typeface="Roboto"/>
                <a:sym typeface="Roboto"/>
              </a:endParaRPr>
            </a:p>
          </p:txBody>
        </p:sp>
        <p:sp>
          <p:nvSpPr>
            <p:cNvPr id="142" name="Google Shape;142;p15"/>
            <p:cNvSpPr txBox="1"/>
            <p:nvPr/>
          </p:nvSpPr>
          <p:spPr>
            <a:xfrm rot="-2700000">
              <a:off x="414317" y="2300549"/>
              <a:ext cx="2368666"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FFFFFF"/>
                  </a:solidFill>
                  <a:latin typeface="Roboto"/>
                  <a:ea typeface="Roboto"/>
                  <a:cs typeface="Roboto"/>
                  <a:sym typeface="Roboto"/>
                </a:rPr>
                <a:t>Text Preprocessing</a:t>
              </a:r>
              <a:endParaRPr b="1" sz="1100">
                <a:solidFill>
                  <a:srgbClr val="FFFFFF"/>
                </a:solidFill>
                <a:latin typeface="Roboto"/>
                <a:ea typeface="Roboto"/>
                <a:cs typeface="Roboto"/>
                <a:sym typeface="Roboto"/>
              </a:endParaRPr>
            </a:p>
          </p:txBody>
        </p:sp>
        <p:sp>
          <p:nvSpPr>
            <p:cNvPr id="143" name="Google Shape;143;p15"/>
            <p:cNvSpPr txBox="1"/>
            <p:nvPr/>
          </p:nvSpPr>
          <p:spPr>
            <a:xfrm rot="-2700000">
              <a:off x="818801"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Roboto"/>
                  <a:ea typeface="Roboto"/>
                  <a:cs typeface="Roboto"/>
                  <a:sym typeface="Roboto"/>
                </a:rPr>
                <a:t>Perform text tokenization, extended stopword removal, lemmatization, and singularization</a:t>
              </a:r>
              <a:endParaRPr sz="800">
                <a:latin typeface="Roboto"/>
                <a:ea typeface="Roboto"/>
                <a:cs typeface="Roboto"/>
                <a:sym typeface="Robo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16"/>
          <p:cNvSpPr txBox="1"/>
          <p:nvPr>
            <p:ph type="title"/>
          </p:nvPr>
        </p:nvSpPr>
        <p:spPr>
          <a:xfrm>
            <a:off x="183375"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News Article Topic Detection</a:t>
            </a:r>
            <a:endParaRPr/>
          </a:p>
        </p:txBody>
      </p:sp>
      <p:sp>
        <p:nvSpPr>
          <p:cNvPr id="149" name="Google Shape;149;p16"/>
          <p:cNvSpPr txBox="1"/>
          <p:nvPr>
            <p:ph idx="1" type="body"/>
          </p:nvPr>
        </p:nvSpPr>
        <p:spPr>
          <a:xfrm>
            <a:off x="131875" y="1211350"/>
            <a:ext cx="5029200" cy="3897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t>After m</a:t>
            </a:r>
            <a:r>
              <a:rPr lang="en" sz="1100"/>
              <a:t>ultiple combinations and iterations of </a:t>
            </a:r>
            <a:r>
              <a:rPr b="1" lang="en" sz="1100"/>
              <a:t>Topic Modeling with LDA </a:t>
            </a:r>
            <a:r>
              <a:rPr lang="en" sz="1100"/>
              <a:t>and </a:t>
            </a:r>
            <a:r>
              <a:rPr b="1" lang="en" sz="1100"/>
              <a:t>manual keyword inspections </a:t>
            </a:r>
            <a:r>
              <a:rPr lang="en" sz="1100"/>
              <a:t>were performed, a few topics were identified, notably:</a:t>
            </a:r>
            <a:endParaRPr sz="1100"/>
          </a:p>
          <a:p>
            <a:pPr indent="-298450" lvl="0" marL="457200" rtl="0" algn="l">
              <a:lnSpc>
                <a:spcPct val="100000"/>
              </a:lnSpc>
              <a:spcBef>
                <a:spcPts val="0"/>
              </a:spcBef>
              <a:spcAft>
                <a:spcPts val="0"/>
              </a:spcAft>
              <a:buSzPts val="1100"/>
              <a:buChar char="●"/>
            </a:pPr>
            <a:r>
              <a:rPr lang="en" sz="1100"/>
              <a:t>Topic related to </a:t>
            </a:r>
            <a:r>
              <a:rPr b="1" lang="en" sz="1100"/>
              <a:t>sports</a:t>
            </a:r>
            <a:endParaRPr b="1" sz="1100"/>
          </a:p>
          <a:p>
            <a:pPr indent="-298450" lvl="0" marL="457200" rtl="0" algn="l">
              <a:lnSpc>
                <a:spcPct val="100000"/>
              </a:lnSpc>
              <a:spcBef>
                <a:spcPts val="0"/>
              </a:spcBef>
              <a:spcAft>
                <a:spcPts val="0"/>
              </a:spcAft>
              <a:buSzPts val="1100"/>
              <a:buChar char="●"/>
            </a:pPr>
            <a:r>
              <a:rPr lang="en" sz="1100"/>
              <a:t>Topic related to </a:t>
            </a:r>
            <a:r>
              <a:rPr b="1" lang="en" sz="1100"/>
              <a:t>weather</a:t>
            </a:r>
            <a:r>
              <a:rPr lang="en" sz="1100"/>
              <a:t> </a:t>
            </a:r>
            <a:endParaRPr sz="1100"/>
          </a:p>
          <a:p>
            <a:pPr indent="-298450" lvl="0" marL="457200" rtl="0" algn="l">
              <a:lnSpc>
                <a:spcPct val="100000"/>
              </a:lnSpc>
              <a:spcBef>
                <a:spcPts val="0"/>
              </a:spcBef>
              <a:spcAft>
                <a:spcPts val="0"/>
              </a:spcAft>
              <a:buSzPts val="1100"/>
              <a:buChar char="●"/>
            </a:pPr>
            <a:r>
              <a:rPr lang="en" sz="1100"/>
              <a:t>Topic related to </a:t>
            </a:r>
            <a:r>
              <a:rPr b="1" lang="en" sz="1100"/>
              <a:t>entertainment</a:t>
            </a:r>
            <a:r>
              <a:rPr lang="en" sz="1100"/>
              <a:t> (Movie, TV shows, festivals, actor/actress, etc.)</a:t>
            </a:r>
            <a:endParaRPr sz="1100"/>
          </a:p>
          <a:p>
            <a:pPr indent="-298450" lvl="0" marL="457200" rtl="0" algn="l">
              <a:lnSpc>
                <a:spcPct val="100000"/>
              </a:lnSpc>
              <a:spcBef>
                <a:spcPts val="0"/>
              </a:spcBef>
              <a:spcAft>
                <a:spcPts val="0"/>
              </a:spcAft>
              <a:buSzPts val="1100"/>
              <a:buChar char="●"/>
            </a:pPr>
            <a:r>
              <a:rPr lang="en" sz="1100"/>
              <a:t>Topic related to </a:t>
            </a:r>
            <a:r>
              <a:rPr b="1" lang="en" sz="1100"/>
              <a:t>home sales/rentals, flight promotions, ads</a:t>
            </a:r>
            <a:endParaRPr b="1" sz="1100"/>
          </a:p>
          <a:p>
            <a:pPr indent="-298450" lvl="0" marL="457200" rtl="0" algn="l">
              <a:lnSpc>
                <a:spcPct val="100000"/>
              </a:lnSpc>
              <a:spcBef>
                <a:spcPts val="0"/>
              </a:spcBef>
              <a:spcAft>
                <a:spcPts val="0"/>
              </a:spcAft>
              <a:buSzPts val="1100"/>
              <a:buChar char="●"/>
            </a:pPr>
            <a:r>
              <a:rPr lang="en" sz="1100"/>
              <a:t>Topic related to </a:t>
            </a:r>
            <a:r>
              <a:rPr b="1" lang="en" sz="1100"/>
              <a:t>job postings &amp; news related to specific companies</a:t>
            </a:r>
            <a:endParaRPr b="1" sz="1100"/>
          </a:p>
          <a:p>
            <a:pPr indent="0" lvl="0" marL="0" rtl="0" algn="l">
              <a:lnSpc>
                <a:spcPct val="100000"/>
              </a:lnSpc>
              <a:spcBef>
                <a:spcPts val="0"/>
              </a:spcBef>
              <a:spcAft>
                <a:spcPts val="0"/>
              </a:spcAft>
              <a:buNone/>
            </a:pPr>
            <a:r>
              <a:rPr lang="en" sz="1100"/>
              <a:t>The majority of these topics are not quite relevant to this analysis i.e. articles about TV shows, Chicago Bulls performance, or NYC-ORD flight promotion should not impact IL population growth. These topics are filtered out.</a:t>
            </a:r>
            <a:endParaRPr sz="1100"/>
          </a:p>
          <a:p>
            <a:pPr indent="0" lvl="0" marL="0" rtl="0" algn="l">
              <a:lnSpc>
                <a:spcPct val="100000"/>
              </a:lnSpc>
              <a:spcBef>
                <a:spcPts val="0"/>
              </a:spcBef>
              <a:spcAft>
                <a:spcPts val="0"/>
              </a:spcAft>
              <a:buNone/>
            </a:pPr>
            <a:r>
              <a:t/>
            </a:r>
            <a:endParaRPr b="1" sz="1100"/>
          </a:p>
          <a:p>
            <a:pPr indent="0" lvl="0" marL="0" rtl="0" algn="l">
              <a:lnSpc>
                <a:spcPct val="100000"/>
              </a:lnSpc>
              <a:spcBef>
                <a:spcPts val="0"/>
              </a:spcBef>
              <a:spcAft>
                <a:spcPts val="0"/>
              </a:spcAft>
              <a:buNone/>
            </a:pPr>
            <a:r>
              <a:rPr b="1" lang="en" sz="1100"/>
              <a:t>After </a:t>
            </a:r>
            <a:r>
              <a:rPr b="1" lang="en" sz="1100"/>
              <a:t>filtering out topics that are considered irrelevant to the analysis, LDA was performed again.</a:t>
            </a:r>
            <a:r>
              <a:rPr lang="en" sz="1100"/>
              <a:t> A clearer picture has been established with 20 topics post-filtering. These topics include:</a:t>
            </a:r>
            <a:endParaRPr sz="1100"/>
          </a:p>
          <a:p>
            <a:pPr indent="-298450" lvl="0" marL="457200" rtl="0" algn="l">
              <a:lnSpc>
                <a:spcPct val="100000"/>
              </a:lnSpc>
              <a:spcBef>
                <a:spcPts val="0"/>
              </a:spcBef>
              <a:spcAft>
                <a:spcPts val="0"/>
              </a:spcAft>
              <a:buSzPts val="1100"/>
              <a:buChar char="●"/>
            </a:pPr>
            <a:r>
              <a:rPr lang="en" sz="1100"/>
              <a:t>Chicago mayoral election</a:t>
            </a:r>
            <a:endParaRPr sz="1100"/>
          </a:p>
          <a:p>
            <a:pPr indent="-298450" lvl="0" marL="457200" rtl="0" algn="l">
              <a:lnSpc>
                <a:spcPct val="100000"/>
              </a:lnSpc>
              <a:spcBef>
                <a:spcPts val="0"/>
              </a:spcBef>
              <a:spcAft>
                <a:spcPts val="0"/>
              </a:spcAft>
              <a:buSzPts val="1100"/>
              <a:buChar char="●"/>
            </a:pPr>
            <a:r>
              <a:rPr lang="en" sz="1100"/>
              <a:t>Legislation on electric vehicle registration fee</a:t>
            </a:r>
            <a:endParaRPr sz="1100"/>
          </a:p>
          <a:p>
            <a:pPr indent="-298450" lvl="0" marL="457200" rtl="0" algn="l">
              <a:lnSpc>
                <a:spcPct val="100000"/>
              </a:lnSpc>
              <a:spcBef>
                <a:spcPts val="0"/>
              </a:spcBef>
              <a:spcAft>
                <a:spcPts val="0"/>
              </a:spcAft>
              <a:buSzPts val="1100"/>
              <a:buChar char="●"/>
            </a:pPr>
            <a:r>
              <a:rPr lang="en" sz="1100"/>
              <a:t>State taxes initiatives</a:t>
            </a:r>
            <a:endParaRPr sz="1100"/>
          </a:p>
          <a:p>
            <a:pPr indent="-298450" lvl="0" marL="457200" rtl="0" algn="l">
              <a:lnSpc>
                <a:spcPct val="100000"/>
              </a:lnSpc>
              <a:spcBef>
                <a:spcPts val="0"/>
              </a:spcBef>
              <a:spcAft>
                <a:spcPts val="0"/>
              </a:spcAft>
              <a:buSzPts val="1100"/>
              <a:buChar char="●"/>
            </a:pPr>
            <a:r>
              <a:rPr lang="en" sz="1100"/>
              <a:t>Marijuana legalization plan</a:t>
            </a:r>
            <a:endParaRPr sz="1100"/>
          </a:p>
          <a:p>
            <a:pPr indent="-298450" lvl="0" marL="457200" rtl="0" algn="l">
              <a:lnSpc>
                <a:spcPct val="100000"/>
              </a:lnSpc>
              <a:spcBef>
                <a:spcPts val="0"/>
              </a:spcBef>
              <a:spcAft>
                <a:spcPts val="0"/>
              </a:spcAft>
              <a:buSzPts val="1100"/>
              <a:buChar char="●"/>
            </a:pPr>
            <a:r>
              <a:rPr lang="en" sz="1100"/>
              <a:t>Police-related affairs</a:t>
            </a:r>
            <a:endParaRPr sz="1100"/>
          </a:p>
          <a:p>
            <a:pPr indent="0" lvl="0" marL="0" rtl="0" algn="l">
              <a:lnSpc>
                <a:spcPct val="100000"/>
              </a:lnSpc>
              <a:spcBef>
                <a:spcPts val="0"/>
              </a:spcBef>
              <a:spcAft>
                <a:spcPts val="0"/>
              </a:spcAft>
              <a:buNone/>
            </a:pPr>
            <a:r>
              <a:t/>
            </a:r>
            <a:endParaRPr sz="1100"/>
          </a:p>
        </p:txBody>
      </p:sp>
      <p:pic>
        <p:nvPicPr>
          <p:cNvPr id="150" name="Google Shape;150;p16"/>
          <p:cNvPicPr preferRelativeResize="0"/>
          <p:nvPr/>
        </p:nvPicPr>
        <p:blipFill>
          <a:blip r:embed="rId3">
            <a:alphaModFix/>
          </a:blip>
          <a:stretch>
            <a:fillRect/>
          </a:stretch>
        </p:blipFill>
        <p:spPr>
          <a:xfrm>
            <a:off x="5543050" y="487500"/>
            <a:ext cx="3387227" cy="1979725"/>
          </a:xfrm>
          <a:prstGeom prst="rect">
            <a:avLst/>
          </a:prstGeom>
          <a:noFill/>
          <a:ln>
            <a:noFill/>
          </a:ln>
        </p:spPr>
      </p:pic>
      <p:sp>
        <p:nvSpPr>
          <p:cNvPr id="151" name="Google Shape;151;p16"/>
          <p:cNvSpPr txBox="1"/>
          <p:nvPr/>
        </p:nvSpPr>
        <p:spPr>
          <a:xfrm>
            <a:off x="6035375" y="2402700"/>
            <a:ext cx="3093300" cy="2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Lato"/>
                <a:ea typeface="Lato"/>
                <a:cs typeface="Lato"/>
                <a:sym typeface="Lato"/>
              </a:rPr>
              <a:t>Topic related to job postings extracted from LDA prior to filtering</a:t>
            </a:r>
            <a:endParaRPr sz="600">
              <a:latin typeface="Lato"/>
              <a:ea typeface="Lato"/>
              <a:cs typeface="Lato"/>
              <a:sym typeface="Lato"/>
            </a:endParaRPr>
          </a:p>
        </p:txBody>
      </p:sp>
      <p:sp>
        <p:nvSpPr>
          <p:cNvPr id="152" name="Google Shape;152;p16"/>
          <p:cNvSpPr txBox="1"/>
          <p:nvPr/>
        </p:nvSpPr>
        <p:spPr>
          <a:xfrm>
            <a:off x="6035375" y="4536300"/>
            <a:ext cx="3093300" cy="2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Lato"/>
                <a:ea typeface="Lato"/>
                <a:cs typeface="Lato"/>
                <a:sym typeface="Lato"/>
              </a:rPr>
              <a:t>Topic related to a new Chicago mayor election  extracted from LDA after filtering</a:t>
            </a:r>
            <a:endParaRPr sz="600">
              <a:latin typeface="Lato"/>
              <a:ea typeface="Lato"/>
              <a:cs typeface="Lato"/>
              <a:sym typeface="Lato"/>
            </a:endParaRPr>
          </a:p>
        </p:txBody>
      </p:sp>
      <p:pic>
        <p:nvPicPr>
          <p:cNvPr id="153" name="Google Shape;153;p16"/>
          <p:cNvPicPr preferRelativeResize="0"/>
          <p:nvPr/>
        </p:nvPicPr>
        <p:blipFill>
          <a:blip r:embed="rId4">
            <a:alphaModFix/>
          </a:blip>
          <a:stretch>
            <a:fillRect/>
          </a:stretch>
        </p:blipFill>
        <p:spPr>
          <a:xfrm>
            <a:off x="5629824" y="2639400"/>
            <a:ext cx="3361528" cy="19797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346650" y="6302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Sentiment Analysis</a:t>
            </a:r>
            <a:endParaRPr/>
          </a:p>
        </p:txBody>
      </p:sp>
      <p:sp>
        <p:nvSpPr>
          <p:cNvPr id="159" name="Google Shape;159;p17"/>
          <p:cNvSpPr txBox="1"/>
          <p:nvPr>
            <p:ph idx="1" type="body"/>
          </p:nvPr>
        </p:nvSpPr>
        <p:spPr>
          <a:xfrm>
            <a:off x="96400" y="1207175"/>
            <a:ext cx="4977000" cy="35553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b="1" lang="en" sz="1100"/>
              <a:t>Custom sentiment lexicon</a:t>
            </a:r>
            <a:r>
              <a:rPr lang="en" sz="1100"/>
              <a:t> (based on </a:t>
            </a:r>
            <a:r>
              <a:rPr b="1" lang="en" sz="1100"/>
              <a:t>Vader</a:t>
            </a:r>
            <a:r>
              <a:rPr lang="en" sz="1100"/>
              <a:t>) is leveraged to produce sentiments associated with the filtered news articles</a:t>
            </a:r>
            <a:endParaRPr sz="1100"/>
          </a:p>
          <a:p>
            <a:pPr indent="-298450" lvl="0" marL="457200" rtl="0" algn="l">
              <a:spcBef>
                <a:spcPts val="0"/>
              </a:spcBef>
              <a:spcAft>
                <a:spcPts val="0"/>
              </a:spcAft>
              <a:buSzPts val="1100"/>
              <a:buChar char="●"/>
            </a:pPr>
            <a:r>
              <a:rPr lang="en" sz="1100"/>
              <a:t>Based on the sentiment analysis, the following </a:t>
            </a:r>
            <a:r>
              <a:rPr lang="en" sz="1100"/>
              <a:t>inferences</a:t>
            </a:r>
            <a:r>
              <a:rPr lang="en" sz="1100"/>
              <a:t> can be made regarding the status of IL population and businesses, notably:</a:t>
            </a:r>
            <a:endParaRPr sz="1100"/>
          </a:p>
          <a:p>
            <a:pPr indent="-292100" lvl="1" marL="914400" rtl="0" algn="l">
              <a:spcBef>
                <a:spcPts val="0"/>
              </a:spcBef>
              <a:spcAft>
                <a:spcPts val="0"/>
              </a:spcAft>
              <a:buSzPts val="1000"/>
              <a:buChar char="○"/>
            </a:pPr>
            <a:r>
              <a:rPr b="1" lang="en" sz="1000"/>
              <a:t>Potential reasons for population decline</a:t>
            </a:r>
            <a:endParaRPr b="1" sz="1000"/>
          </a:p>
          <a:p>
            <a:pPr indent="-292100" lvl="2" marL="1371600" rtl="0" algn="l">
              <a:spcBef>
                <a:spcPts val="0"/>
              </a:spcBef>
              <a:spcAft>
                <a:spcPts val="0"/>
              </a:spcAft>
              <a:buSzPts val="1000"/>
              <a:buChar char="■"/>
            </a:pPr>
            <a:r>
              <a:rPr b="1" lang="en" sz="1000"/>
              <a:t>Taxation</a:t>
            </a:r>
            <a:r>
              <a:rPr lang="en" sz="1000"/>
              <a:t> - Negative sentiment is observed for news articles related to </a:t>
            </a:r>
            <a:r>
              <a:rPr b="1" lang="en" sz="1000"/>
              <a:t>property taxes</a:t>
            </a:r>
            <a:r>
              <a:rPr lang="en" sz="1000"/>
              <a:t>, </a:t>
            </a:r>
            <a:r>
              <a:rPr b="1" lang="en" sz="1000"/>
              <a:t>income taxes</a:t>
            </a:r>
            <a:r>
              <a:rPr lang="en" sz="1000"/>
              <a:t>, </a:t>
            </a:r>
            <a:r>
              <a:rPr b="1" lang="en" sz="1000"/>
              <a:t>taxes on electric vehicles</a:t>
            </a:r>
            <a:r>
              <a:rPr lang="en" sz="1000"/>
              <a:t>, and </a:t>
            </a:r>
            <a:r>
              <a:rPr b="1" lang="en" sz="1000"/>
              <a:t>general tax increases</a:t>
            </a:r>
            <a:endParaRPr b="1" sz="1000"/>
          </a:p>
          <a:p>
            <a:pPr indent="-292100" lvl="2" marL="1371600" rtl="0" algn="l">
              <a:spcBef>
                <a:spcPts val="0"/>
              </a:spcBef>
              <a:spcAft>
                <a:spcPts val="0"/>
              </a:spcAft>
              <a:buSzPts val="1000"/>
              <a:buChar char="■"/>
            </a:pPr>
            <a:r>
              <a:rPr b="1" lang="en" sz="1000"/>
              <a:t>Law Enforcement</a:t>
            </a:r>
            <a:r>
              <a:rPr lang="en" sz="1000"/>
              <a:t> - Police &amp; law enforcement are heavily associated with negative sentiment. While this could be biased due to the nature of news articles, it can be an indicator of the amount of crimes and violence in IL.</a:t>
            </a:r>
            <a:endParaRPr sz="1000"/>
          </a:p>
          <a:p>
            <a:pPr indent="-292100" lvl="1" marL="914400" rtl="0" algn="l">
              <a:spcBef>
                <a:spcPts val="0"/>
              </a:spcBef>
              <a:spcAft>
                <a:spcPts val="0"/>
              </a:spcAft>
              <a:buSzPts val="1000"/>
              <a:buChar char="○"/>
            </a:pPr>
            <a:r>
              <a:rPr b="1" lang="en" sz="1000"/>
              <a:t>Potential reasons for people &amp; businesses to be attracted to IL</a:t>
            </a:r>
            <a:endParaRPr b="1" sz="1000"/>
          </a:p>
          <a:p>
            <a:pPr indent="-292100" lvl="2" marL="1371600" rtl="0" algn="l">
              <a:spcBef>
                <a:spcPts val="0"/>
              </a:spcBef>
              <a:spcAft>
                <a:spcPts val="0"/>
              </a:spcAft>
              <a:buSzPts val="1000"/>
              <a:buChar char="■"/>
            </a:pPr>
            <a:r>
              <a:rPr b="1" lang="en" sz="1000"/>
              <a:t>Clean Energy </a:t>
            </a:r>
            <a:r>
              <a:rPr lang="en" sz="1000"/>
              <a:t>- Positive sentiment is heavily associated with clean &amp; renewable energy.</a:t>
            </a:r>
            <a:endParaRPr sz="1000"/>
          </a:p>
          <a:p>
            <a:pPr indent="-292100" lvl="2" marL="1371600" rtl="0" algn="l">
              <a:spcBef>
                <a:spcPts val="0"/>
              </a:spcBef>
              <a:spcAft>
                <a:spcPts val="0"/>
              </a:spcAft>
              <a:buSzPts val="1000"/>
              <a:buChar char="■"/>
            </a:pPr>
            <a:r>
              <a:rPr b="1" lang="en" sz="1000"/>
              <a:t>Recreational Policies on sports betting</a:t>
            </a:r>
            <a:r>
              <a:rPr lang="en" sz="1000"/>
              <a:t> &amp; </a:t>
            </a:r>
            <a:r>
              <a:rPr b="1" lang="en" sz="1000"/>
              <a:t>rec. marijuana </a:t>
            </a:r>
            <a:r>
              <a:rPr lang="en" sz="1000"/>
              <a:t>legalization make the list as well. Liberal recreational policies  may potentially retain &amp; attract more residents to IL.</a:t>
            </a:r>
            <a:endParaRPr sz="1000"/>
          </a:p>
        </p:txBody>
      </p:sp>
      <p:sp>
        <p:nvSpPr>
          <p:cNvPr id="160" name="Google Shape;160;p17"/>
          <p:cNvSpPr txBox="1"/>
          <p:nvPr/>
        </p:nvSpPr>
        <p:spPr>
          <a:xfrm>
            <a:off x="6308900" y="2555100"/>
            <a:ext cx="1647600" cy="2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Lato"/>
                <a:ea typeface="Lato"/>
                <a:cs typeface="Lato"/>
                <a:sym typeface="Lato"/>
              </a:rPr>
              <a:t>Wordcloud for Overall Negative Sentiment</a:t>
            </a:r>
            <a:endParaRPr sz="600">
              <a:latin typeface="Lato"/>
              <a:ea typeface="Lato"/>
              <a:cs typeface="Lato"/>
              <a:sym typeface="Lato"/>
            </a:endParaRPr>
          </a:p>
        </p:txBody>
      </p:sp>
      <p:sp>
        <p:nvSpPr>
          <p:cNvPr id="161" name="Google Shape;161;p17"/>
          <p:cNvSpPr txBox="1"/>
          <p:nvPr/>
        </p:nvSpPr>
        <p:spPr>
          <a:xfrm>
            <a:off x="6308900" y="4757925"/>
            <a:ext cx="1647600" cy="2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Lato"/>
                <a:ea typeface="Lato"/>
                <a:cs typeface="Lato"/>
                <a:sym typeface="Lato"/>
              </a:rPr>
              <a:t>Wordcloud for </a:t>
            </a:r>
            <a:r>
              <a:rPr lang="en" sz="600">
                <a:latin typeface="Lato"/>
                <a:ea typeface="Lato"/>
                <a:cs typeface="Lato"/>
                <a:sym typeface="Lato"/>
              </a:rPr>
              <a:t>Overall Positive Sentiment</a:t>
            </a:r>
            <a:endParaRPr sz="600">
              <a:latin typeface="Lato"/>
              <a:ea typeface="Lato"/>
              <a:cs typeface="Lato"/>
              <a:sym typeface="Lato"/>
            </a:endParaRPr>
          </a:p>
        </p:txBody>
      </p:sp>
      <p:pic>
        <p:nvPicPr>
          <p:cNvPr id="162" name="Google Shape;162;p17"/>
          <p:cNvPicPr preferRelativeResize="0"/>
          <p:nvPr/>
        </p:nvPicPr>
        <p:blipFill>
          <a:blip r:embed="rId3">
            <a:alphaModFix/>
          </a:blip>
          <a:stretch>
            <a:fillRect/>
          </a:stretch>
        </p:blipFill>
        <p:spPr>
          <a:xfrm>
            <a:off x="5178563" y="661877"/>
            <a:ext cx="3908287" cy="1971200"/>
          </a:xfrm>
          <a:prstGeom prst="rect">
            <a:avLst/>
          </a:prstGeom>
          <a:noFill/>
          <a:ln>
            <a:noFill/>
          </a:ln>
        </p:spPr>
      </p:pic>
      <p:pic>
        <p:nvPicPr>
          <p:cNvPr id="163" name="Google Shape;163;p17"/>
          <p:cNvPicPr preferRelativeResize="0"/>
          <p:nvPr/>
        </p:nvPicPr>
        <p:blipFill>
          <a:blip r:embed="rId4">
            <a:alphaModFix/>
          </a:blip>
          <a:stretch>
            <a:fillRect/>
          </a:stretch>
        </p:blipFill>
        <p:spPr>
          <a:xfrm>
            <a:off x="5178563" y="2844375"/>
            <a:ext cx="3908275" cy="197119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165850" y="464700"/>
            <a:ext cx="54069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Targeted Sentiment Analysis</a:t>
            </a:r>
            <a:endParaRPr/>
          </a:p>
        </p:txBody>
      </p:sp>
      <p:pic>
        <p:nvPicPr>
          <p:cNvPr id="169" name="Google Shape;169;p18"/>
          <p:cNvPicPr preferRelativeResize="0"/>
          <p:nvPr/>
        </p:nvPicPr>
        <p:blipFill>
          <a:blip r:embed="rId3">
            <a:alphaModFix/>
          </a:blip>
          <a:stretch>
            <a:fillRect/>
          </a:stretch>
        </p:blipFill>
        <p:spPr>
          <a:xfrm>
            <a:off x="102725" y="1058950"/>
            <a:ext cx="2838556" cy="1431664"/>
          </a:xfrm>
          <a:prstGeom prst="rect">
            <a:avLst/>
          </a:prstGeom>
          <a:noFill/>
          <a:ln>
            <a:noFill/>
          </a:ln>
        </p:spPr>
      </p:pic>
      <p:pic>
        <p:nvPicPr>
          <p:cNvPr id="170" name="Google Shape;170;p18"/>
          <p:cNvPicPr preferRelativeResize="0"/>
          <p:nvPr/>
        </p:nvPicPr>
        <p:blipFill>
          <a:blip r:embed="rId4">
            <a:alphaModFix/>
          </a:blip>
          <a:stretch>
            <a:fillRect/>
          </a:stretch>
        </p:blipFill>
        <p:spPr>
          <a:xfrm>
            <a:off x="102725" y="2525157"/>
            <a:ext cx="2838556" cy="1431668"/>
          </a:xfrm>
          <a:prstGeom prst="rect">
            <a:avLst/>
          </a:prstGeom>
          <a:noFill/>
          <a:ln>
            <a:noFill/>
          </a:ln>
        </p:spPr>
      </p:pic>
      <p:sp>
        <p:nvSpPr>
          <p:cNvPr id="171" name="Google Shape;171;p18"/>
          <p:cNvSpPr txBox="1"/>
          <p:nvPr/>
        </p:nvSpPr>
        <p:spPr>
          <a:xfrm>
            <a:off x="536950" y="2335050"/>
            <a:ext cx="1970100" cy="2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Lato"/>
                <a:ea typeface="Lato"/>
                <a:cs typeface="Lato"/>
                <a:sym typeface="Lato"/>
              </a:rPr>
              <a:t>Wordcloud for </a:t>
            </a:r>
            <a:r>
              <a:rPr lang="en" sz="600">
                <a:latin typeface="Lato"/>
                <a:ea typeface="Lato"/>
                <a:cs typeface="Lato"/>
                <a:sym typeface="Lato"/>
              </a:rPr>
              <a:t>Business-focused</a:t>
            </a:r>
            <a:r>
              <a:rPr lang="en" sz="600">
                <a:latin typeface="Lato"/>
                <a:ea typeface="Lato"/>
                <a:cs typeface="Lato"/>
                <a:sym typeface="Lato"/>
              </a:rPr>
              <a:t>  Negative Sentiment</a:t>
            </a:r>
            <a:endParaRPr sz="600">
              <a:latin typeface="Lato"/>
              <a:ea typeface="Lato"/>
              <a:cs typeface="Lato"/>
              <a:sym typeface="Lato"/>
            </a:endParaRPr>
          </a:p>
        </p:txBody>
      </p:sp>
      <p:sp>
        <p:nvSpPr>
          <p:cNvPr id="172" name="Google Shape;172;p18"/>
          <p:cNvSpPr txBox="1"/>
          <p:nvPr/>
        </p:nvSpPr>
        <p:spPr>
          <a:xfrm>
            <a:off x="536950" y="3806700"/>
            <a:ext cx="1970100" cy="2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Lato"/>
                <a:ea typeface="Lato"/>
                <a:cs typeface="Lato"/>
                <a:sym typeface="Lato"/>
              </a:rPr>
              <a:t>Wordcloud for People-focused  Negative Sentiment</a:t>
            </a:r>
            <a:endParaRPr sz="600">
              <a:latin typeface="Lato"/>
              <a:ea typeface="Lato"/>
              <a:cs typeface="Lato"/>
              <a:sym typeface="Lato"/>
            </a:endParaRPr>
          </a:p>
        </p:txBody>
      </p:sp>
      <p:pic>
        <p:nvPicPr>
          <p:cNvPr id="173" name="Google Shape;173;p18"/>
          <p:cNvPicPr preferRelativeResize="0"/>
          <p:nvPr/>
        </p:nvPicPr>
        <p:blipFill>
          <a:blip r:embed="rId5">
            <a:alphaModFix/>
          </a:blip>
          <a:stretch>
            <a:fillRect/>
          </a:stretch>
        </p:blipFill>
        <p:spPr>
          <a:xfrm>
            <a:off x="2881768" y="1070120"/>
            <a:ext cx="2808706" cy="1416588"/>
          </a:xfrm>
          <a:prstGeom prst="rect">
            <a:avLst/>
          </a:prstGeom>
          <a:noFill/>
          <a:ln>
            <a:noFill/>
          </a:ln>
        </p:spPr>
      </p:pic>
      <p:sp>
        <p:nvSpPr>
          <p:cNvPr id="174" name="Google Shape;174;p18"/>
          <p:cNvSpPr txBox="1"/>
          <p:nvPr/>
        </p:nvSpPr>
        <p:spPr>
          <a:xfrm>
            <a:off x="3301075" y="2335050"/>
            <a:ext cx="1970100" cy="2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Lato"/>
                <a:ea typeface="Lato"/>
                <a:cs typeface="Lato"/>
                <a:sym typeface="Lato"/>
              </a:rPr>
              <a:t>Wordcloud for Business-focused  Positive Sentiment</a:t>
            </a:r>
            <a:endParaRPr sz="600">
              <a:latin typeface="Lato"/>
              <a:ea typeface="Lato"/>
              <a:cs typeface="Lato"/>
              <a:sym typeface="Lato"/>
            </a:endParaRPr>
          </a:p>
        </p:txBody>
      </p:sp>
      <p:pic>
        <p:nvPicPr>
          <p:cNvPr id="175" name="Google Shape;175;p18"/>
          <p:cNvPicPr preferRelativeResize="0"/>
          <p:nvPr/>
        </p:nvPicPr>
        <p:blipFill>
          <a:blip r:embed="rId6">
            <a:alphaModFix/>
          </a:blip>
          <a:stretch>
            <a:fillRect/>
          </a:stretch>
        </p:blipFill>
        <p:spPr>
          <a:xfrm>
            <a:off x="2941275" y="2525148"/>
            <a:ext cx="2808700" cy="1416600"/>
          </a:xfrm>
          <a:prstGeom prst="rect">
            <a:avLst/>
          </a:prstGeom>
          <a:noFill/>
          <a:ln>
            <a:noFill/>
          </a:ln>
        </p:spPr>
      </p:pic>
      <p:sp>
        <p:nvSpPr>
          <p:cNvPr id="176" name="Google Shape;176;p18"/>
          <p:cNvSpPr txBox="1"/>
          <p:nvPr/>
        </p:nvSpPr>
        <p:spPr>
          <a:xfrm>
            <a:off x="3301075" y="3806700"/>
            <a:ext cx="1970100" cy="2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Lato"/>
                <a:ea typeface="Lato"/>
                <a:cs typeface="Lato"/>
                <a:sym typeface="Lato"/>
              </a:rPr>
              <a:t>Wordcloud for People-focused  Positive Sentiment</a:t>
            </a:r>
            <a:endParaRPr sz="600">
              <a:latin typeface="Lato"/>
              <a:ea typeface="Lato"/>
              <a:cs typeface="Lato"/>
              <a:sym typeface="Lato"/>
            </a:endParaRPr>
          </a:p>
        </p:txBody>
      </p:sp>
      <p:sp>
        <p:nvSpPr>
          <p:cNvPr id="177" name="Google Shape;177;p18"/>
          <p:cNvSpPr txBox="1"/>
          <p:nvPr>
            <p:ph idx="1" type="body"/>
          </p:nvPr>
        </p:nvSpPr>
        <p:spPr>
          <a:xfrm>
            <a:off x="5630975" y="1058950"/>
            <a:ext cx="3474600" cy="4129200"/>
          </a:xfrm>
          <a:prstGeom prst="rect">
            <a:avLst/>
          </a:prstGeom>
        </p:spPr>
        <p:txBody>
          <a:bodyPr anchorCtr="0" anchor="t" bIns="91425" lIns="91425" spcFirstLastPara="1" rIns="91425" wrap="square" tIns="91425">
            <a:noAutofit/>
          </a:bodyPr>
          <a:lstStyle/>
          <a:p>
            <a:pPr indent="-184150" lvl="0" marL="171450" rtl="0" algn="l">
              <a:spcBef>
                <a:spcPts val="0"/>
              </a:spcBef>
              <a:spcAft>
                <a:spcPts val="0"/>
              </a:spcAft>
              <a:buSzPts val="1100"/>
              <a:buChar char="●"/>
            </a:pPr>
            <a:r>
              <a:rPr b="1" lang="en" sz="1100"/>
              <a:t>Named Entity Recognition (NER) extraction </a:t>
            </a:r>
            <a:r>
              <a:rPr lang="en" sz="1100"/>
              <a:t>was performed using </a:t>
            </a:r>
            <a:r>
              <a:rPr b="1" lang="en" sz="1100"/>
              <a:t>Stanford NLP NER Tagger</a:t>
            </a:r>
            <a:r>
              <a:rPr lang="en" sz="1100"/>
              <a:t>  to target articles specifically related to </a:t>
            </a:r>
            <a:r>
              <a:rPr b="1" lang="en" sz="1100"/>
              <a:t>persons &amp; organizations.</a:t>
            </a:r>
            <a:endParaRPr b="1" sz="1100"/>
          </a:p>
          <a:p>
            <a:pPr indent="-184150" lvl="0" marL="171450" rtl="0" algn="l">
              <a:spcBef>
                <a:spcPts val="0"/>
              </a:spcBef>
              <a:spcAft>
                <a:spcPts val="0"/>
              </a:spcAft>
              <a:buSzPts val="1100"/>
              <a:buChar char="●"/>
            </a:pPr>
            <a:r>
              <a:rPr lang="en" sz="1100"/>
              <a:t>Business/Organization</a:t>
            </a:r>
            <a:endParaRPr sz="1100"/>
          </a:p>
          <a:p>
            <a:pPr indent="-279400" lvl="1" marL="628650" marR="0" rtl="0" algn="l">
              <a:lnSpc>
                <a:spcPct val="115000"/>
              </a:lnSpc>
              <a:spcBef>
                <a:spcPts val="0"/>
              </a:spcBef>
              <a:spcAft>
                <a:spcPts val="0"/>
              </a:spcAft>
              <a:buSzPts val="800"/>
              <a:buFont typeface="Lato"/>
              <a:buChar char="○"/>
            </a:pPr>
            <a:r>
              <a:rPr b="1" lang="en" sz="800"/>
              <a:t>Water Quality, Health Care, </a:t>
            </a:r>
            <a:r>
              <a:rPr lang="en" sz="800"/>
              <a:t>and </a:t>
            </a:r>
            <a:r>
              <a:rPr b="1" lang="en" sz="800"/>
              <a:t>Real Estate </a:t>
            </a:r>
            <a:r>
              <a:rPr lang="en" sz="800"/>
              <a:t>have been heavily associated with positive sentiment. </a:t>
            </a:r>
            <a:endParaRPr sz="800"/>
          </a:p>
          <a:p>
            <a:pPr indent="-279400" lvl="1" marL="628650" marR="0" rtl="0" algn="l">
              <a:lnSpc>
                <a:spcPct val="115000"/>
              </a:lnSpc>
              <a:spcBef>
                <a:spcPts val="0"/>
              </a:spcBef>
              <a:spcAft>
                <a:spcPts val="0"/>
              </a:spcAft>
              <a:buSzPts val="800"/>
              <a:buFont typeface="Lato"/>
              <a:buChar char="○"/>
            </a:pPr>
            <a:r>
              <a:rPr lang="en" sz="800"/>
              <a:t>Upon further inspection, it is found that businesses &amp; orgs in IL are taking multiple initiatives toward water quality improvement, health care promotion, and public housing expansion.</a:t>
            </a:r>
            <a:endParaRPr sz="800"/>
          </a:p>
          <a:p>
            <a:pPr indent="-279400" lvl="1" marL="628650" marR="0" rtl="0" algn="l">
              <a:lnSpc>
                <a:spcPct val="115000"/>
              </a:lnSpc>
              <a:spcBef>
                <a:spcPts val="0"/>
              </a:spcBef>
              <a:spcAft>
                <a:spcPts val="0"/>
              </a:spcAft>
              <a:buSzPts val="800"/>
              <a:buChar char="○"/>
            </a:pPr>
            <a:r>
              <a:rPr lang="en" sz="800"/>
              <a:t>Topics of </a:t>
            </a:r>
            <a:r>
              <a:rPr b="1" lang="en" sz="800"/>
              <a:t>tax </a:t>
            </a:r>
            <a:r>
              <a:rPr lang="en" sz="800"/>
              <a:t>and</a:t>
            </a:r>
            <a:r>
              <a:rPr b="1" lang="en" sz="800"/>
              <a:t> law enforcement </a:t>
            </a:r>
            <a:r>
              <a:rPr lang="en" sz="800"/>
              <a:t>are still receiving negative sentiments </a:t>
            </a:r>
            <a:endParaRPr sz="800"/>
          </a:p>
          <a:p>
            <a:pPr indent="-184150" lvl="0" marL="171450" marR="0" rtl="0" algn="l">
              <a:lnSpc>
                <a:spcPct val="115000"/>
              </a:lnSpc>
              <a:spcBef>
                <a:spcPts val="0"/>
              </a:spcBef>
              <a:spcAft>
                <a:spcPts val="0"/>
              </a:spcAft>
              <a:buSzPts val="1100"/>
              <a:buChar char="●"/>
            </a:pPr>
            <a:r>
              <a:rPr lang="en" sz="1100"/>
              <a:t>People</a:t>
            </a:r>
            <a:endParaRPr sz="800"/>
          </a:p>
          <a:p>
            <a:pPr indent="-279400" lvl="1" marL="628650" marR="0" rtl="0" algn="l">
              <a:lnSpc>
                <a:spcPct val="115000"/>
              </a:lnSpc>
              <a:spcBef>
                <a:spcPts val="0"/>
              </a:spcBef>
              <a:spcAft>
                <a:spcPts val="0"/>
              </a:spcAft>
              <a:buSzPts val="800"/>
              <a:buChar char="○"/>
            </a:pPr>
            <a:r>
              <a:rPr lang="en" sz="800"/>
              <a:t>Unfortunately, not a lot of information can be derived from the sentiment analysis that would provide additional insight to IL population growth/decline. </a:t>
            </a:r>
            <a:endParaRPr sz="800"/>
          </a:p>
          <a:p>
            <a:pPr indent="-279400" lvl="1" marL="628650" marR="0" rtl="0" algn="l">
              <a:lnSpc>
                <a:spcPct val="115000"/>
              </a:lnSpc>
              <a:spcBef>
                <a:spcPts val="0"/>
              </a:spcBef>
              <a:spcAft>
                <a:spcPts val="0"/>
              </a:spcAft>
              <a:buSzPts val="800"/>
              <a:buChar char="○"/>
            </a:pPr>
            <a:r>
              <a:rPr lang="en" sz="800"/>
              <a:t>It does however, recap the sentiment toward the Chicago mayoral election, in which Lori Lightfoot won the race.</a:t>
            </a:r>
            <a:endParaRPr sz="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2426550" y="364875"/>
            <a:ext cx="6321600" cy="635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Insights &amp;</a:t>
            </a:r>
            <a:br>
              <a:rPr lang="en"/>
            </a:br>
            <a:r>
              <a:rPr lang="en"/>
              <a:t>Recommendations</a:t>
            </a:r>
            <a:endParaRPr/>
          </a:p>
        </p:txBody>
      </p:sp>
      <p:sp>
        <p:nvSpPr>
          <p:cNvPr id="183" name="Google Shape;183;p19"/>
          <p:cNvSpPr txBox="1"/>
          <p:nvPr>
            <p:ph idx="2" type="body"/>
          </p:nvPr>
        </p:nvSpPr>
        <p:spPr>
          <a:xfrm>
            <a:off x="4133850" y="1297875"/>
            <a:ext cx="4952700" cy="3789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200">
                <a:highlight>
                  <a:srgbClr val="FFFFFF"/>
                </a:highlight>
              </a:rPr>
              <a:t>Why should businesses stay in IL or move to IL?</a:t>
            </a:r>
            <a:endParaRPr b="1" sz="1200">
              <a:highlight>
                <a:srgbClr val="FFFFFF"/>
              </a:highlight>
            </a:endParaRPr>
          </a:p>
          <a:p>
            <a:pPr indent="-298450" lvl="0" marL="457200" rtl="0" algn="l">
              <a:lnSpc>
                <a:spcPct val="100000"/>
              </a:lnSpc>
              <a:spcBef>
                <a:spcPts val="0"/>
              </a:spcBef>
              <a:spcAft>
                <a:spcPts val="0"/>
              </a:spcAft>
              <a:buSzPts val="1100"/>
              <a:buChar char="●"/>
            </a:pPr>
            <a:r>
              <a:rPr lang="en" sz="1100">
                <a:highlight>
                  <a:srgbClr val="FFFFFF"/>
                </a:highlight>
              </a:rPr>
              <a:t>Take advantage of upcoming laws &amp; regulations </a:t>
            </a:r>
            <a:endParaRPr sz="1100">
              <a:highlight>
                <a:srgbClr val="FFFFFF"/>
              </a:highlight>
            </a:endParaRPr>
          </a:p>
          <a:p>
            <a:pPr indent="-279400" lvl="1" marL="914400" rtl="0" algn="l">
              <a:lnSpc>
                <a:spcPct val="100000"/>
              </a:lnSpc>
              <a:spcBef>
                <a:spcPts val="0"/>
              </a:spcBef>
              <a:spcAft>
                <a:spcPts val="0"/>
              </a:spcAft>
              <a:buSzPts val="800"/>
              <a:buChar char="○"/>
            </a:pPr>
            <a:r>
              <a:rPr lang="en" sz="800">
                <a:highlight>
                  <a:srgbClr val="FFFFFF"/>
                </a:highlight>
              </a:rPr>
              <a:t>With the focus on clean energy production &amp; recreational policies, there are multiple opportunities to expand business in the clean energy sector and the  sports betting industry</a:t>
            </a:r>
            <a:endParaRPr sz="800">
              <a:highlight>
                <a:srgbClr val="FFFFFF"/>
              </a:highlight>
            </a:endParaRPr>
          </a:p>
          <a:p>
            <a:pPr indent="0" lvl="0" marL="0" rtl="0" algn="l">
              <a:lnSpc>
                <a:spcPct val="100000"/>
              </a:lnSpc>
              <a:spcBef>
                <a:spcPts val="0"/>
              </a:spcBef>
              <a:spcAft>
                <a:spcPts val="0"/>
              </a:spcAft>
              <a:buNone/>
            </a:pPr>
            <a:r>
              <a:rPr b="1" lang="en" sz="1200">
                <a:highlight>
                  <a:srgbClr val="FFFFFF"/>
                </a:highlight>
              </a:rPr>
              <a:t>Why should residents stay in IL or move to IL?</a:t>
            </a:r>
            <a:endParaRPr sz="1100">
              <a:highlight>
                <a:srgbClr val="FFFFFF"/>
              </a:highlight>
            </a:endParaRPr>
          </a:p>
          <a:p>
            <a:pPr indent="-298450" lvl="0" marL="457200" rtl="0" algn="l">
              <a:lnSpc>
                <a:spcPct val="100000"/>
              </a:lnSpc>
              <a:spcBef>
                <a:spcPts val="0"/>
              </a:spcBef>
              <a:spcAft>
                <a:spcPts val="0"/>
              </a:spcAft>
              <a:buSzPts val="1100"/>
              <a:buChar char="●"/>
            </a:pPr>
            <a:r>
              <a:rPr lang="en" sz="1100">
                <a:highlight>
                  <a:srgbClr val="FFFFFF"/>
                </a:highlight>
              </a:rPr>
              <a:t>Focus on quality of life improvement</a:t>
            </a:r>
            <a:endParaRPr sz="1100">
              <a:highlight>
                <a:srgbClr val="FFFFFF"/>
              </a:highlight>
            </a:endParaRPr>
          </a:p>
          <a:p>
            <a:pPr indent="-279400" lvl="1" marL="914400" rtl="0" algn="l">
              <a:lnSpc>
                <a:spcPct val="100000"/>
              </a:lnSpc>
              <a:spcBef>
                <a:spcPts val="0"/>
              </a:spcBef>
              <a:spcAft>
                <a:spcPts val="0"/>
              </a:spcAft>
              <a:buSzPts val="800"/>
              <a:buChar char="○"/>
            </a:pPr>
            <a:r>
              <a:rPr lang="en" sz="800"/>
              <a:t>Businesses &amp; orgs in IL are taking multiple initiatives toward water quality improvement, health care promotion, and real estate/public housing expansion</a:t>
            </a:r>
            <a:endParaRPr sz="800"/>
          </a:p>
          <a:p>
            <a:pPr indent="-298450" lvl="0" marL="457200" rtl="0" algn="l">
              <a:lnSpc>
                <a:spcPct val="100000"/>
              </a:lnSpc>
              <a:spcBef>
                <a:spcPts val="0"/>
              </a:spcBef>
              <a:spcAft>
                <a:spcPts val="0"/>
              </a:spcAft>
              <a:buSzPts val="1100"/>
              <a:buChar char="●"/>
            </a:pPr>
            <a:r>
              <a:rPr lang="en" sz="1100">
                <a:highlight>
                  <a:srgbClr val="FFFFFF"/>
                </a:highlight>
              </a:rPr>
              <a:t>Liberal recreational policies</a:t>
            </a:r>
            <a:endParaRPr sz="1100"/>
          </a:p>
          <a:p>
            <a:pPr indent="0" lvl="0" marL="0" rtl="0" algn="l">
              <a:lnSpc>
                <a:spcPct val="100000"/>
              </a:lnSpc>
              <a:spcBef>
                <a:spcPts val="0"/>
              </a:spcBef>
              <a:spcAft>
                <a:spcPts val="0"/>
              </a:spcAft>
              <a:buNone/>
            </a:pPr>
            <a:r>
              <a:rPr b="1" lang="en" sz="1200">
                <a:highlight>
                  <a:srgbClr val="FFFFFF"/>
                </a:highlight>
              </a:rPr>
              <a:t>Recommendations to the State of Illinois</a:t>
            </a:r>
            <a:endParaRPr b="1" sz="1200">
              <a:highlight>
                <a:srgbClr val="FFFFFF"/>
              </a:highlight>
            </a:endParaRPr>
          </a:p>
          <a:p>
            <a:pPr indent="-298450" lvl="0" marL="457200" rtl="0" algn="l">
              <a:lnSpc>
                <a:spcPct val="100000"/>
              </a:lnSpc>
              <a:spcBef>
                <a:spcPts val="0"/>
              </a:spcBef>
              <a:spcAft>
                <a:spcPts val="0"/>
              </a:spcAft>
              <a:buSzPts val="1100"/>
              <a:buChar char="●"/>
            </a:pPr>
            <a:r>
              <a:rPr lang="en" sz="1100">
                <a:highlight>
                  <a:srgbClr val="FFFFFF"/>
                </a:highlight>
              </a:rPr>
              <a:t>Take </a:t>
            </a:r>
            <a:r>
              <a:rPr b="1" lang="en" sz="1100">
                <a:highlight>
                  <a:srgbClr val="FFFFFF"/>
                </a:highlight>
              </a:rPr>
              <a:t>population growth &amp; public sentiment </a:t>
            </a:r>
            <a:r>
              <a:rPr lang="en" sz="1100">
                <a:highlight>
                  <a:srgbClr val="FFFFFF"/>
                </a:highlight>
              </a:rPr>
              <a:t>into account when introducing changes in laws &amp; regulations, especially on</a:t>
            </a:r>
            <a:r>
              <a:rPr b="1" lang="en" sz="1100">
                <a:highlight>
                  <a:srgbClr val="FFFFFF"/>
                </a:highlight>
              </a:rPr>
              <a:t> taxation, recreational policies, and healthcare</a:t>
            </a:r>
            <a:endParaRPr b="1" sz="1100">
              <a:highlight>
                <a:srgbClr val="FFFFFF"/>
              </a:highlight>
            </a:endParaRPr>
          </a:p>
          <a:p>
            <a:pPr indent="-279400" lvl="1" marL="914400" rtl="0" algn="l">
              <a:lnSpc>
                <a:spcPct val="100000"/>
              </a:lnSpc>
              <a:spcBef>
                <a:spcPts val="0"/>
              </a:spcBef>
              <a:spcAft>
                <a:spcPts val="0"/>
              </a:spcAft>
              <a:buSzPts val="800"/>
              <a:buChar char="○"/>
            </a:pPr>
            <a:r>
              <a:rPr lang="en" sz="800">
                <a:highlight>
                  <a:srgbClr val="FFFFFF"/>
                </a:highlight>
              </a:rPr>
              <a:t>Sentiments on these topics are very strong, which could lead to population growth/decline. </a:t>
            </a:r>
            <a:r>
              <a:rPr b="1" lang="en" sz="800">
                <a:highlight>
                  <a:srgbClr val="FFFFFF"/>
                </a:highlight>
              </a:rPr>
              <a:t>Tax hikes </a:t>
            </a:r>
            <a:r>
              <a:rPr lang="en" sz="800">
                <a:highlight>
                  <a:srgbClr val="FFFFFF"/>
                </a:highlight>
              </a:rPr>
              <a:t>are heavily associated with negative sentiment, while </a:t>
            </a:r>
            <a:r>
              <a:rPr b="1" lang="en" sz="800">
                <a:highlight>
                  <a:srgbClr val="FFFFFF"/>
                </a:highlight>
              </a:rPr>
              <a:t>recreational policies and healthcare</a:t>
            </a:r>
            <a:r>
              <a:rPr lang="en" sz="800">
                <a:highlight>
                  <a:srgbClr val="FFFFFF"/>
                </a:highlight>
              </a:rPr>
              <a:t> are associated with positive sentiment. </a:t>
            </a:r>
            <a:endParaRPr sz="800">
              <a:highlight>
                <a:srgbClr val="FFFFFF"/>
              </a:highlight>
            </a:endParaRPr>
          </a:p>
          <a:p>
            <a:pPr indent="-298450" lvl="0" marL="457200" rtl="0" algn="l">
              <a:lnSpc>
                <a:spcPct val="100000"/>
              </a:lnSpc>
              <a:spcBef>
                <a:spcPts val="0"/>
              </a:spcBef>
              <a:spcAft>
                <a:spcPts val="0"/>
              </a:spcAft>
              <a:buSzPts val="1100"/>
              <a:buChar char="●"/>
            </a:pPr>
            <a:r>
              <a:rPr lang="en" sz="1100">
                <a:highlight>
                  <a:srgbClr val="FFFFFF"/>
                </a:highlight>
              </a:rPr>
              <a:t>Focus on Law Enforcement</a:t>
            </a:r>
            <a:endParaRPr sz="1100">
              <a:highlight>
                <a:srgbClr val="FFFFFF"/>
              </a:highlight>
            </a:endParaRPr>
          </a:p>
          <a:p>
            <a:pPr indent="-279400" lvl="1" marL="914400" rtl="0" algn="l">
              <a:lnSpc>
                <a:spcPct val="100000"/>
              </a:lnSpc>
              <a:spcBef>
                <a:spcPts val="0"/>
              </a:spcBef>
              <a:spcAft>
                <a:spcPts val="0"/>
              </a:spcAft>
              <a:buSzPts val="800"/>
              <a:buChar char="○"/>
            </a:pPr>
            <a:r>
              <a:rPr lang="en" sz="800">
                <a:highlight>
                  <a:srgbClr val="FFFFFF"/>
                </a:highlight>
              </a:rPr>
              <a:t>Continue to focus on reducing crime rates and negative perceptions of law enforcement</a:t>
            </a:r>
            <a:endParaRPr sz="800">
              <a:highlight>
                <a:srgbClr val="FFFFFF"/>
              </a:highlight>
            </a:endParaRPr>
          </a:p>
          <a:p>
            <a:pPr indent="-298450" lvl="0" marL="457200" rtl="0" algn="l">
              <a:lnSpc>
                <a:spcPct val="100000"/>
              </a:lnSpc>
              <a:spcBef>
                <a:spcPts val="0"/>
              </a:spcBef>
              <a:spcAft>
                <a:spcPts val="0"/>
              </a:spcAft>
              <a:buSzPts val="1100"/>
              <a:buChar char="●"/>
            </a:pPr>
            <a:r>
              <a:rPr lang="en" sz="1100"/>
              <a:t>Continue to promote clean energy consumption and production</a:t>
            </a:r>
            <a:endParaRPr sz="1100"/>
          </a:p>
          <a:p>
            <a:pPr indent="-279400" lvl="1" marL="914400" rtl="0" algn="l">
              <a:lnSpc>
                <a:spcPct val="100000"/>
              </a:lnSpc>
              <a:spcBef>
                <a:spcPts val="0"/>
              </a:spcBef>
              <a:spcAft>
                <a:spcPts val="0"/>
              </a:spcAft>
              <a:buSzPts val="800"/>
              <a:buChar char="○"/>
            </a:pPr>
            <a:r>
              <a:rPr lang="en" sz="800"/>
              <a:t>e.g. tax credit/deduction for business/residents, subsidies for business in the clean energy sector.</a:t>
            </a:r>
            <a:endParaRPr sz="800">
              <a:highlight>
                <a:srgbClr val="FFFFFF"/>
              </a:highlight>
            </a:endParaRPr>
          </a:p>
        </p:txBody>
      </p:sp>
      <p:sp>
        <p:nvSpPr>
          <p:cNvPr id="184" name="Google Shape;184;p19"/>
          <p:cNvSpPr txBox="1"/>
          <p:nvPr/>
        </p:nvSpPr>
        <p:spPr>
          <a:xfrm>
            <a:off x="1355900" y="2555100"/>
            <a:ext cx="1647600" cy="2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Lato"/>
                <a:ea typeface="Lato"/>
                <a:cs typeface="Lato"/>
                <a:sym typeface="Lato"/>
              </a:rPr>
              <a:t>Wordcloud for Overall Negative Sentiment</a:t>
            </a:r>
            <a:endParaRPr sz="600">
              <a:latin typeface="Lato"/>
              <a:ea typeface="Lato"/>
              <a:cs typeface="Lato"/>
              <a:sym typeface="Lato"/>
            </a:endParaRPr>
          </a:p>
        </p:txBody>
      </p:sp>
      <p:sp>
        <p:nvSpPr>
          <p:cNvPr id="185" name="Google Shape;185;p19"/>
          <p:cNvSpPr txBox="1"/>
          <p:nvPr/>
        </p:nvSpPr>
        <p:spPr>
          <a:xfrm>
            <a:off x="1355900" y="4757925"/>
            <a:ext cx="1647600" cy="2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Lato"/>
                <a:ea typeface="Lato"/>
                <a:cs typeface="Lato"/>
                <a:sym typeface="Lato"/>
              </a:rPr>
              <a:t>Wordcloud for Overall Positive Sentiment</a:t>
            </a:r>
            <a:endParaRPr sz="600">
              <a:latin typeface="Lato"/>
              <a:ea typeface="Lato"/>
              <a:cs typeface="Lato"/>
              <a:sym typeface="Lato"/>
            </a:endParaRPr>
          </a:p>
        </p:txBody>
      </p:sp>
      <p:pic>
        <p:nvPicPr>
          <p:cNvPr id="186" name="Google Shape;186;p19"/>
          <p:cNvPicPr preferRelativeResize="0"/>
          <p:nvPr/>
        </p:nvPicPr>
        <p:blipFill>
          <a:blip r:embed="rId3">
            <a:alphaModFix/>
          </a:blip>
          <a:stretch>
            <a:fillRect/>
          </a:stretch>
        </p:blipFill>
        <p:spPr>
          <a:xfrm>
            <a:off x="225563" y="661877"/>
            <a:ext cx="3908287" cy="1971200"/>
          </a:xfrm>
          <a:prstGeom prst="rect">
            <a:avLst/>
          </a:prstGeom>
          <a:noFill/>
          <a:ln>
            <a:noFill/>
          </a:ln>
        </p:spPr>
      </p:pic>
      <p:pic>
        <p:nvPicPr>
          <p:cNvPr id="187" name="Google Shape;187;p19"/>
          <p:cNvPicPr preferRelativeResize="0"/>
          <p:nvPr/>
        </p:nvPicPr>
        <p:blipFill>
          <a:blip r:embed="rId4">
            <a:alphaModFix/>
          </a:blip>
          <a:stretch>
            <a:fillRect/>
          </a:stretch>
        </p:blipFill>
        <p:spPr>
          <a:xfrm>
            <a:off x="225563" y="2844375"/>
            <a:ext cx="3908275" cy="197119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